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2"/>
  </p:notesMasterIdLst>
  <p:handoutMasterIdLst>
    <p:handoutMasterId r:id="rId33"/>
  </p:handoutMasterIdLst>
  <p:sldIdLst>
    <p:sldId id="332" r:id="rId2"/>
    <p:sldId id="397" r:id="rId3"/>
    <p:sldId id="400" r:id="rId4"/>
    <p:sldId id="398" r:id="rId5"/>
    <p:sldId id="399" r:id="rId6"/>
    <p:sldId id="401" r:id="rId7"/>
    <p:sldId id="402" r:id="rId8"/>
    <p:sldId id="379" r:id="rId9"/>
    <p:sldId id="384" r:id="rId10"/>
    <p:sldId id="359" r:id="rId11"/>
    <p:sldId id="333" r:id="rId12"/>
    <p:sldId id="360" r:id="rId13"/>
    <p:sldId id="380" r:id="rId14"/>
    <p:sldId id="383" r:id="rId15"/>
    <p:sldId id="335" r:id="rId16"/>
    <p:sldId id="336" r:id="rId17"/>
    <p:sldId id="337" r:id="rId18"/>
    <p:sldId id="339" r:id="rId19"/>
    <p:sldId id="381" r:id="rId20"/>
    <p:sldId id="382" r:id="rId21"/>
    <p:sldId id="348" r:id="rId22"/>
    <p:sldId id="343" r:id="rId23"/>
    <p:sldId id="344" r:id="rId24"/>
    <p:sldId id="386" r:id="rId25"/>
    <p:sldId id="390" r:id="rId26"/>
    <p:sldId id="387" r:id="rId27"/>
    <p:sldId id="388" r:id="rId28"/>
    <p:sldId id="389" r:id="rId29"/>
    <p:sldId id="351" r:id="rId30"/>
    <p:sldId id="352" r:id="rId3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663">
          <p15:clr>
            <a:srgbClr val="A4A3A4"/>
          </p15:clr>
        </p15:guide>
        <p15:guide id="3" orient="horz" pos="3748">
          <p15:clr>
            <a:srgbClr val="A4A3A4"/>
          </p15:clr>
        </p15:guide>
        <p15:guide id="4" orient="horz" pos="3203">
          <p15:clr>
            <a:srgbClr val="A4A3A4"/>
          </p15:clr>
        </p15:guide>
        <p15:guide id="5" orient="horz" pos="3884">
          <p15:clr>
            <a:srgbClr val="A4A3A4"/>
          </p15:clr>
        </p15:guide>
        <p15:guide id="6" orient="horz" pos="3657">
          <p15:clr>
            <a:srgbClr val="A4A3A4"/>
          </p15:clr>
        </p15:guide>
        <p15:guide id="7" pos="2880">
          <p15:clr>
            <a:srgbClr val="A4A3A4"/>
          </p15:clr>
        </p15:guide>
        <p15:guide id="8" pos="1111">
          <p15:clr>
            <a:srgbClr val="A4A3A4"/>
          </p15:clr>
        </p15:guide>
        <p15:guide id="9" pos="5465">
          <p15:clr>
            <a:srgbClr val="A4A3A4"/>
          </p15:clr>
        </p15:guide>
        <p15:guide id="10" pos="521">
          <p15:clr>
            <a:srgbClr val="A4A3A4"/>
          </p15:clr>
        </p15:guide>
        <p15:guide id="11" pos="877">
          <p15:clr>
            <a:srgbClr val="A4A3A4"/>
          </p15:clr>
        </p15:guide>
        <p15:guide id="12"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F2E8"/>
    <a:srgbClr val="E7E7E7"/>
    <a:srgbClr val="FEF6F0"/>
    <a:srgbClr val="FFFF99"/>
    <a:srgbClr val="FFCC66"/>
    <a:srgbClr val="003399"/>
    <a:srgbClr val="CC00CC"/>
    <a:srgbClr val="807AA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80" autoAdjust="0"/>
    <p:restoredTop sz="74625" autoAdjust="0"/>
  </p:normalViewPr>
  <p:slideViewPr>
    <p:cSldViewPr>
      <p:cViewPr>
        <p:scale>
          <a:sx n="70" d="100"/>
          <a:sy n="70" d="100"/>
        </p:scale>
        <p:origin x="-1362" y="-162"/>
      </p:cViewPr>
      <p:guideLst>
        <p:guide orient="horz" pos="2160"/>
        <p:guide orient="horz" pos="663"/>
        <p:guide orient="horz" pos="3748"/>
        <p:guide orient="horz" pos="3203"/>
        <p:guide orient="horz" pos="3884"/>
        <p:guide orient="horz" pos="3657"/>
        <p:guide pos="2880"/>
        <p:guide pos="1111"/>
        <p:guide pos="5465"/>
        <p:guide pos="521"/>
        <p:guide pos="877"/>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3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oleObject" Target="file:///G:\&#30740;&#31350;&#23460;&#38306;&#20418;\&#23398;&#20250;&#38306;&#20418;\2016JIMA&#26149;&#23395;&#22823;&#20250;_20160528-0529\2016JIMA&#26149;&#23395;&#22823;&#20250;&#29992;_&#30330;&#34920;&#36039;&#26009;&#29992;_&#32080;&#2652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30740;&#31350;&#23460;&#38306;&#20418;\&#23398;&#20250;&#38306;&#20418;\2016JIMA&#26149;&#23395;&#22823;&#20250;_20160528-0529\2016JIMA&#26149;&#23395;&#22823;&#20250;&#29992;_&#30330;&#34920;&#36039;&#26009;&#29992;_&#32080;&#2652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30740;&#31350;&#23460;&#38306;&#20418;\&#23398;&#20250;&#38306;&#20418;\2016JIMA&#26149;&#23395;&#22823;&#20250;_20160528-0529\2016JIMA&#26149;&#23395;&#22823;&#20250;&#29992;_&#30330;&#34920;&#36039;&#26009;&#29992;_&#32080;&#2652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30740;&#31350;&#23460;&#38306;&#20418;\&#23398;&#20250;&#38306;&#20418;\2016JIMA&#26149;&#23395;&#22823;&#20250;_20160528-0529\2016JIMA&#26149;&#23395;&#22823;&#20250;&#29992;_&#30330;&#34920;&#36039;&#26009;&#29992;_&#32080;&#2652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30740;&#31350;&#23460;&#38306;&#20418;\&#23398;&#20250;&#38306;&#20418;\2016JIMA&#26149;&#23395;&#22823;&#20250;_20160528-0529\2016JIMA&#26149;&#23395;&#22823;&#20250;&#29992;_&#30330;&#34920;&#36039;&#26009;&#29992;_&#32080;&#2652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30740;&#31350;&#23460;&#38306;&#20418;\&#23398;&#20250;&#38306;&#20418;\2016JIMA&#26149;&#23395;&#22823;&#20250;_20160528-0529\2016JIMA&#26149;&#23395;&#22823;&#20250;&#29992;_&#30330;&#34920;&#36039;&#26009;&#29992;_&#32080;&#265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平等性!$R$18</c:f>
              <c:strCache>
                <c:ptCount val="1"/>
                <c:pt idx="0">
                  <c:v>米</c:v>
                </c:pt>
              </c:strCache>
            </c:strRef>
          </c:tx>
          <c:invertIfNegative val="0"/>
          <c:cat>
            <c:strRef>
              <c:f>平等性!$Q$19:$Q$28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平等性!$R$19:$R$28</c:f>
              <c:numCache>
                <c:formatCode>General</c:formatCode>
                <c:ptCount val="10"/>
                <c:pt idx="0">
                  <c:v>0.75757575757538465</c:v>
                </c:pt>
                <c:pt idx="1">
                  <c:v>0.75757575757391304</c:v>
                </c:pt>
                <c:pt idx="2">
                  <c:v>0.75757575757599993</c:v>
                </c:pt>
                <c:pt idx="3">
                  <c:v>0.75757575757499995</c:v>
                </c:pt>
                <c:pt idx="4">
                  <c:v>0.75757575757624995</c:v>
                </c:pt>
                <c:pt idx="5">
                  <c:v>0.75757575757499995</c:v>
                </c:pt>
                <c:pt idx="6">
                  <c:v>0.75757575757599993</c:v>
                </c:pt>
                <c:pt idx="7">
                  <c:v>0.75757575757624995</c:v>
                </c:pt>
                <c:pt idx="8">
                  <c:v>0.75757575757391304</c:v>
                </c:pt>
                <c:pt idx="9">
                  <c:v>0.75757575757666673</c:v>
                </c:pt>
              </c:numCache>
            </c:numRef>
          </c:val>
        </c:ser>
        <c:ser>
          <c:idx val="1"/>
          <c:order val="1"/>
          <c:tx>
            <c:strRef>
              <c:f>平等性!$S$18</c:f>
              <c:strCache>
                <c:ptCount val="1"/>
                <c:pt idx="0">
                  <c:v>お菓子</c:v>
                </c:pt>
              </c:strCache>
            </c:strRef>
          </c:tx>
          <c:invertIfNegative val="0"/>
          <c:cat>
            <c:strRef>
              <c:f>平等性!$Q$19:$Q$28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平等性!$S$19:$S$28</c:f>
              <c:numCache>
                <c:formatCode>General</c:formatCode>
                <c:ptCount val="10"/>
                <c:pt idx="0">
                  <c:v>0.76923076923076927</c:v>
                </c:pt>
                <c:pt idx="1">
                  <c:v>0.76923076922962963</c:v>
                </c:pt>
                <c:pt idx="2">
                  <c:v>0.76923076923333333</c:v>
                </c:pt>
                <c:pt idx="3">
                  <c:v>0.76923076923142852</c:v>
                </c:pt>
                <c:pt idx="4">
                  <c:v>0.76923076923023259</c:v>
                </c:pt>
                <c:pt idx="5">
                  <c:v>0.76923076923111111</c:v>
                </c:pt>
                <c:pt idx="6">
                  <c:v>0.76923076923129252</c:v>
                </c:pt>
                <c:pt idx="7">
                  <c:v>0.76923076923111122</c:v>
                </c:pt>
                <c:pt idx="8">
                  <c:v>0.76923076923188405</c:v>
                </c:pt>
                <c:pt idx="9">
                  <c:v>0.76923076923333333</c:v>
                </c:pt>
              </c:numCache>
            </c:numRef>
          </c:val>
        </c:ser>
        <c:ser>
          <c:idx val="2"/>
          <c:order val="2"/>
          <c:tx>
            <c:strRef>
              <c:f>平等性!$T$18</c:f>
              <c:strCache>
                <c:ptCount val="1"/>
                <c:pt idx="0">
                  <c:v>水</c:v>
                </c:pt>
              </c:strCache>
            </c:strRef>
          </c:tx>
          <c:invertIfNegative val="0"/>
          <c:cat>
            <c:strRef>
              <c:f>平等性!$Q$19:$Q$28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平等性!$T$19:$T$28</c:f>
              <c:numCache>
                <c:formatCode>General</c:formatCode>
                <c:ptCount val="10"/>
                <c:pt idx="0">
                  <c:v>0.87672211537272737</c:v>
                </c:pt>
                <c:pt idx="1">
                  <c:v>0.87672211537368427</c:v>
                </c:pt>
                <c:pt idx="2">
                  <c:v>0.87672211537301581</c:v>
                </c:pt>
                <c:pt idx="3">
                  <c:v>0.87672211537333344</c:v>
                </c:pt>
                <c:pt idx="4">
                  <c:v>0.87672211537222222</c:v>
                </c:pt>
                <c:pt idx="5">
                  <c:v>0.8767221153725</c:v>
                </c:pt>
                <c:pt idx="6">
                  <c:v>0.8767221153725806</c:v>
                </c:pt>
                <c:pt idx="7">
                  <c:v>0.87672211537368427</c:v>
                </c:pt>
                <c:pt idx="8">
                  <c:v>0.97917098811551728</c:v>
                </c:pt>
                <c:pt idx="9">
                  <c:v>0.87672211537285716</c:v>
                </c:pt>
              </c:numCache>
            </c:numRef>
          </c:val>
        </c:ser>
        <c:ser>
          <c:idx val="3"/>
          <c:order val="3"/>
          <c:tx>
            <c:strRef>
              <c:f>平等性!$U$18</c:f>
              <c:strCache>
                <c:ptCount val="1"/>
                <c:pt idx="0">
                  <c:v>おかず</c:v>
                </c:pt>
              </c:strCache>
            </c:strRef>
          </c:tx>
          <c:invertIfNegative val="0"/>
          <c:cat>
            <c:strRef>
              <c:f>平等性!$Q$19:$Q$28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平等性!$U$19:$U$28</c:f>
              <c:numCache>
                <c:formatCode>General</c:formatCode>
                <c:ptCount val="10"/>
                <c:pt idx="0">
                  <c:v>0.77160493827272725</c:v>
                </c:pt>
                <c:pt idx="1">
                  <c:v>0.77160493827192977</c:v>
                </c:pt>
                <c:pt idx="2">
                  <c:v>0.77160493827142862</c:v>
                </c:pt>
                <c:pt idx="3">
                  <c:v>0.77160493826999998</c:v>
                </c:pt>
                <c:pt idx="4">
                  <c:v>0.77160493827222221</c:v>
                </c:pt>
                <c:pt idx="5">
                  <c:v>0.77160493827249998</c:v>
                </c:pt>
                <c:pt idx="6">
                  <c:v>0.77160493827096777</c:v>
                </c:pt>
                <c:pt idx="7">
                  <c:v>0.77160493827368415</c:v>
                </c:pt>
                <c:pt idx="8">
                  <c:v>0.77160493827241372</c:v>
                </c:pt>
                <c:pt idx="9">
                  <c:v>0.77160493827142851</c:v>
                </c:pt>
              </c:numCache>
            </c:numRef>
          </c:val>
        </c:ser>
        <c:ser>
          <c:idx val="4"/>
          <c:order val="4"/>
          <c:tx>
            <c:strRef>
              <c:f>平等性!$V$18</c:f>
              <c:strCache>
                <c:ptCount val="1"/>
                <c:pt idx="0">
                  <c:v>毛布</c:v>
                </c:pt>
              </c:strCache>
            </c:strRef>
          </c:tx>
          <c:invertIfNegative val="0"/>
          <c:cat>
            <c:strRef>
              <c:f>平等性!$Q$19:$Q$28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平等性!$V$19:$V$28</c:f>
              <c:numCache>
                <c:formatCode>General</c:formatCode>
                <c:ptCount val="10"/>
                <c:pt idx="0">
                  <c:v>0.73929961089615392</c:v>
                </c:pt>
                <c:pt idx="1">
                  <c:v>0.73929961089555563</c:v>
                </c:pt>
                <c:pt idx="2">
                  <c:v>0.73929961089399998</c:v>
                </c:pt>
                <c:pt idx="3">
                  <c:v>0.73929961089333329</c:v>
                </c:pt>
                <c:pt idx="4">
                  <c:v>0.73929961089333329</c:v>
                </c:pt>
                <c:pt idx="5">
                  <c:v>0.73929961089333329</c:v>
                </c:pt>
                <c:pt idx="6">
                  <c:v>0.73929961089591845</c:v>
                </c:pt>
                <c:pt idx="7">
                  <c:v>0.73929961089333329</c:v>
                </c:pt>
                <c:pt idx="8">
                  <c:v>0.73929961089565221</c:v>
                </c:pt>
                <c:pt idx="9">
                  <c:v>0.73929961089399998</c:v>
                </c:pt>
              </c:numCache>
            </c:numRef>
          </c:val>
        </c:ser>
        <c:dLbls>
          <c:showLegendKey val="0"/>
          <c:showVal val="0"/>
          <c:showCatName val="0"/>
          <c:showSerName val="0"/>
          <c:showPercent val="0"/>
          <c:showBubbleSize val="0"/>
        </c:dLbls>
        <c:gapWidth val="300"/>
        <c:axId val="77894400"/>
        <c:axId val="77896320"/>
      </c:barChart>
      <c:catAx>
        <c:axId val="77894400"/>
        <c:scaling>
          <c:orientation val="minMax"/>
        </c:scaling>
        <c:delete val="0"/>
        <c:axPos val="b"/>
        <c:title>
          <c:tx>
            <c:rich>
              <a:bodyPr/>
              <a:lstStyle/>
              <a:p>
                <a:pPr>
                  <a:defRPr b="0"/>
                </a:pPr>
                <a:r>
                  <a:rPr lang="ja-JP" altLang="en-US" b="0"/>
                  <a:t>避難所（集積所からの時間：分）</a:t>
                </a:r>
                <a:endParaRPr lang="ja-JP" b="0"/>
              </a:p>
            </c:rich>
          </c:tx>
          <c:layout>
            <c:manualLayout>
              <c:xMode val="edge"/>
              <c:yMode val="edge"/>
              <c:x val="0.35930434782608694"/>
              <c:y val="0.84100156494522693"/>
            </c:manualLayout>
          </c:layout>
          <c:overlay val="0"/>
        </c:title>
        <c:majorTickMark val="none"/>
        <c:minorTickMark val="none"/>
        <c:tickLblPos val="nextTo"/>
        <c:crossAx val="77896320"/>
        <c:crosses val="autoZero"/>
        <c:auto val="1"/>
        <c:lblAlgn val="ctr"/>
        <c:lblOffset val="100"/>
        <c:noMultiLvlLbl val="0"/>
      </c:catAx>
      <c:valAx>
        <c:axId val="77896320"/>
        <c:scaling>
          <c:orientation val="minMax"/>
          <c:max val="1"/>
        </c:scaling>
        <c:delete val="0"/>
        <c:axPos val="l"/>
        <c:majorGridlines/>
        <c:minorGridlines/>
        <c:title>
          <c:tx>
            <c:rich>
              <a:bodyPr/>
              <a:lstStyle/>
              <a:p>
                <a:pPr>
                  <a:defRPr b="0"/>
                </a:pPr>
                <a:r>
                  <a:rPr lang="ja-JP" altLang="en-US" b="0"/>
                  <a:t>充足率</a:t>
                </a:r>
                <a:endParaRPr lang="ja-JP" b="0"/>
              </a:p>
            </c:rich>
          </c:tx>
          <c:layout/>
          <c:overlay val="0"/>
        </c:title>
        <c:numFmt formatCode="General" sourceLinked="1"/>
        <c:majorTickMark val="out"/>
        <c:minorTickMark val="none"/>
        <c:tickLblPos val="nextTo"/>
        <c:spPr>
          <a:ln>
            <a:noFill/>
          </a:ln>
        </c:spPr>
        <c:crossAx val="77894400"/>
        <c:crosses val="autoZero"/>
        <c:crossBetween val="between"/>
        <c:majorUnit val="0.2"/>
        <c:minorUnit val="0.2"/>
      </c:valAx>
      <c:spPr>
        <a:ln>
          <a:solidFill>
            <a:schemeClr val="bg1">
              <a:lumMod val="50000"/>
            </a:schemeClr>
          </a:solidFill>
        </a:ln>
      </c:spPr>
    </c:plotArea>
    <c:legend>
      <c:legendPos val="t"/>
      <c:layout>
        <c:manualLayout>
          <c:xMode val="edge"/>
          <c:yMode val="edge"/>
          <c:x val="0.22044202898550724"/>
          <c:y val="7.9499217527386548E-2"/>
          <c:w val="0.54684516908212555"/>
          <c:h val="8.4289906103286391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効率性!$R$18</c:f>
              <c:strCache>
                <c:ptCount val="1"/>
                <c:pt idx="0">
                  <c:v>米</c:v>
                </c:pt>
              </c:strCache>
            </c:strRef>
          </c:tx>
          <c:invertIfNegative val="0"/>
          <c:cat>
            <c:strRef>
              <c:f>効率性!$Q$19:$Q$28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効率性!$R$19:$R$28</c:f>
              <c:numCache>
                <c:formatCode>General</c:formatCode>
                <c:ptCount val="10"/>
                <c:pt idx="0">
                  <c:v>0.93948717948461535</c:v>
                </c:pt>
                <c:pt idx="1">
                  <c:v>0.72347826086956524</c:v>
                </c:pt>
                <c:pt idx="2">
                  <c:v>1</c:v>
                </c:pt>
                <c:pt idx="3">
                  <c:v>0</c:v>
                </c:pt>
                <c:pt idx="4">
                  <c:v>1</c:v>
                </c:pt>
                <c:pt idx="5">
                  <c:v>0</c:v>
                </c:pt>
                <c:pt idx="6">
                  <c:v>0.60586666666800004</c:v>
                </c:pt>
                <c:pt idx="7">
                  <c:v>0</c:v>
                </c:pt>
                <c:pt idx="8">
                  <c:v>1</c:v>
                </c:pt>
                <c:pt idx="9">
                  <c:v>0</c:v>
                </c:pt>
              </c:numCache>
            </c:numRef>
          </c:val>
        </c:ser>
        <c:ser>
          <c:idx val="1"/>
          <c:order val="1"/>
          <c:tx>
            <c:strRef>
              <c:f>効率性!$S$18</c:f>
              <c:strCache>
                <c:ptCount val="1"/>
                <c:pt idx="0">
                  <c:v>お菓子</c:v>
                </c:pt>
              </c:strCache>
            </c:strRef>
          </c:tx>
          <c:invertIfNegative val="0"/>
          <c:cat>
            <c:strRef>
              <c:f>効率性!$Q$19:$Q$28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効率性!$S$19:$S$28</c:f>
              <c:numCache>
                <c:formatCode>General</c:formatCode>
                <c:ptCount val="10"/>
                <c:pt idx="0">
                  <c:v>1</c:v>
                </c:pt>
                <c:pt idx="1">
                  <c:v>1</c:v>
                </c:pt>
                <c:pt idx="2">
                  <c:v>1</c:v>
                </c:pt>
                <c:pt idx="3">
                  <c:v>0</c:v>
                </c:pt>
                <c:pt idx="4">
                  <c:v>1</c:v>
                </c:pt>
                <c:pt idx="5">
                  <c:v>0</c:v>
                </c:pt>
                <c:pt idx="6">
                  <c:v>1</c:v>
                </c:pt>
                <c:pt idx="7">
                  <c:v>0</c:v>
                </c:pt>
                <c:pt idx="8">
                  <c:v>0.26811594202898553</c:v>
                </c:pt>
                <c:pt idx="9">
                  <c:v>0</c:v>
                </c:pt>
              </c:numCache>
            </c:numRef>
          </c:val>
        </c:ser>
        <c:ser>
          <c:idx val="2"/>
          <c:order val="2"/>
          <c:tx>
            <c:strRef>
              <c:f>効率性!$T$18</c:f>
              <c:strCache>
                <c:ptCount val="1"/>
                <c:pt idx="0">
                  <c:v>水</c:v>
                </c:pt>
              </c:strCache>
            </c:strRef>
          </c:tx>
          <c:invertIfNegative val="0"/>
          <c:cat>
            <c:strRef>
              <c:f>効率性!$Q$19:$Q$28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効率性!$T$19:$T$28</c:f>
              <c:numCache>
                <c:formatCode>General</c:formatCode>
                <c:ptCount val="10"/>
                <c:pt idx="0">
                  <c:v>1</c:v>
                </c:pt>
                <c:pt idx="1">
                  <c:v>1</c:v>
                </c:pt>
                <c:pt idx="2">
                  <c:v>1</c:v>
                </c:pt>
                <c:pt idx="3">
                  <c:v>0</c:v>
                </c:pt>
                <c:pt idx="4">
                  <c:v>1</c:v>
                </c:pt>
                <c:pt idx="5">
                  <c:v>0</c:v>
                </c:pt>
                <c:pt idx="6">
                  <c:v>0.9838709677419355</c:v>
                </c:pt>
                <c:pt idx="7">
                  <c:v>0</c:v>
                </c:pt>
                <c:pt idx="8">
                  <c:v>1</c:v>
                </c:pt>
                <c:pt idx="9">
                  <c:v>0</c:v>
                </c:pt>
              </c:numCache>
            </c:numRef>
          </c:val>
        </c:ser>
        <c:ser>
          <c:idx val="3"/>
          <c:order val="3"/>
          <c:tx>
            <c:strRef>
              <c:f>効率性!$U$18</c:f>
              <c:strCache>
                <c:ptCount val="1"/>
                <c:pt idx="0">
                  <c:v>おかず</c:v>
                </c:pt>
              </c:strCache>
            </c:strRef>
          </c:tx>
          <c:invertIfNegative val="0"/>
          <c:cat>
            <c:strRef>
              <c:f>効率性!$Q$19:$Q$28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効率性!$U$19:$U$28</c:f>
              <c:numCache>
                <c:formatCode>General</c:formatCode>
                <c:ptCount val="10"/>
                <c:pt idx="0">
                  <c:v>1</c:v>
                </c:pt>
                <c:pt idx="1">
                  <c:v>1</c:v>
                </c:pt>
                <c:pt idx="2">
                  <c:v>1</c:v>
                </c:pt>
                <c:pt idx="3">
                  <c:v>0</c:v>
                </c:pt>
                <c:pt idx="4">
                  <c:v>1</c:v>
                </c:pt>
                <c:pt idx="5">
                  <c:v>0</c:v>
                </c:pt>
                <c:pt idx="6">
                  <c:v>0.79032258064516125</c:v>
                </c:pt>
                <c:pt idx="7">
                  <c:v>0</c:v>
                </c:pt>
                <c:pt idx="8">
                  <c:v>0.51724137931034486</c:v>
                </c:pt>
                <c:pt idx="9">
                  <c:v>0</c:v>
                </c:pt>
              </c:numCache>
            </c:numRef>
          </c:val>
        </c:ser>
        <c:ser>
          <c:idx val="4"/>
          <c:order val="4"/>
          <c:tx>
            <c:strRef>
              <c:f>効率性!$V$18</c:f>
              <c:strCache>
                <c:ptCount val="1"/>
                <c:pt idx="0">
                  <c:v>毛布</c:v>
                </c:pt>
              </c:strCache>
            </c:strRef>
          </c:tx>
          <c:invertIfNegative val="0"/>
          <c:cat>
            <c:strRef>
              <c:f>効率性!$Q$19:$Q$28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効率性!$V$19:$V$28</c:f>
              <c:numCache>
                <c:formatCode>General</c:formatCode>
                <c:ptCount val="10"/>
                <c:pt idx="0">
                  <c:v>1</c:v>
                </c:pt>
                <c:pt idx="1">
                  <c:v>1</c:v>
                </c:pt>
                <c:pt idx="2">
                  <c:v>1</c:v>
                </c:pt>
                <c:pt idx="3">
                  <c:v>0</c:v>
                </c:pt>
                <c:pt idx="4">
                  <c:v>1</c:v>
                </c:pt>
                <c:pt idx="5">
                  <c:v>0</c:v>
                </c:pt>
                <c:pt idx="6">
                  <c:v>1</c:v>
                </c:pt>
                <c:pt idx="7">
                  <c:v>0</c:v>
                </c:pt>
                <c:pt idx="8">
                  <c:v>0.10869565217391304</c:v>
                </c:pt>
                <c:pt idx="9">
                  <c:v>0</c:v>
                </c:pt>
              </c:numCache>
            </c:numRef>
          </c:val>
        </c:ser>
        <c:dLbls>
          <c:showLegendKey val="0"/>
          <c:showVal val="0"/>
          <c:showCatName val="0"/>
          <c:showSerName val="0"/>
          <c:showPercent val="0"/>
          <c:showBubbleSize val="0"/>
        </c:dLbls>
        <c:gapWidth val="300"/>
        <c:axId val="79669120"/>
        <c:axId val="79671296"/>
      </c:barChart>
      <c:catAx>
        <c:axId val="79669120"/>
        <c:scaling>
          <c:orientation val="minMax"/>
        </c:scaling>
        <c:delete val="0"/>
        <c:axPos val="b"/>
        <c:title>
          <c:tx>
            <c:rich>
              <a:bodyPr/>
              <a:lstStyle/>
              <a:p>
                <a:pPr>
                  <a:defRPr b="0"/>
                </a:pPr>
                <a:r>
                  <a:rPr lang="ja-JP" b="0"/>
                  <a:t>避難所（集積所からの時間：分）</a:t>
                </a:r>
              </a:p>
            </c:rich>
          </c:tx>
          <c:layout>
            <c:manualLayout>
              <c:xMode val="edge"/>
              <c:yMode val="edge"/>
              <c:x val="0.36212580348943985"/>
              <c:y val="0.84722222222222221"/>
            </c:manualLayout>
          </c:layout>
          <c:overlay val="0"/>
        </c:title>
        <c:majorTickMark val="none"/>
        <c:minorTickMark val="none"/>
        <c:tickLblPos val="nextTo"/>
        <c:crossAx val="79671296"/>
        <c:crosses val="autoZero"/>
        <c:auto val="1"/>
        <c:lblAlgn val="ctr"/>
        <c:lblOffset val="100"/>
        <c:noMultiLvlLbl val="0"/>
      </c:catAx>
      <c:valAx>
        <c:axId val="79671296"/>
        <c:scaling>
          <c:orientation val="minMax"/>
          <c:max val="1"/>
        </c:scaling>
        <c:delete val="0"/>
        <c:axPos val="l"/>
        <c:majorGridlines/>
        <c:minorGridlines/>
        <c:title>
          <c:tx>
            <c:rich>
              <a:bodyPr/>
              <a:lstStyle/>
              <a:p>
                <a:pPr>
                  <a:defRPr b="0"/>
                </a:pPr>
                <a:r>
                  <a:rPr lang="ja-JP" b="0"/>
                  <a:t>充足率</a:t>
                </a:r>
              </a:p>
            </c:rich>
          </c:tx>
          <c:layout/>
          <c:overlay val="0"/>
        </c:title>
        <c:numFmt formatCode="General" sourceLinked="1"/>
        <c:majorTickMark val="out"/>
        <c:minorTickMark val="none"/>
        <c:tickLblPos val="nextTo"/>
        <c:spPr>
          <a:ln>
            <a:noFill/>
          </a:ln>
        </c:spPr>
        <c:crossAx val="79669120"/>
        <c:crosses val="autoZero"/>
        <c:crossBetween val="between"/>
        <c:minorUnit val="0.2"/>
      </c:valAx>
      <c:spPr>
        <a:ln>
          <a:solidFill>
            <a:schemeClr val="bg1">
              <a:lumMod val="50000"/>
            </a:schemeClr>
          </a:solidFill>
        </a:ln>
      </c:spPr>
    </c:plotArea>
    <c:legend>
      <c:legendPos val="t"/>
      <c:layout>
        <c:manualLayout>
          <c:xMode val="edge"/>
          <c:yMode val="edge"/>
          <c:x val="0.22657729468599033"/>
          <c:y val="7.9499217527386548E-2"/>
          <c:w val="0.54684516908212555"/>
          <c:h val="8.4289906103286391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有効性!$S$18</c:f>
              <c:strCache>
                <c:ptCount val="1"/>
                <c:pt idx="0">
                  <c:v>米</c:v>
                </c:pt>
              </c:strCache>
            </c:strRef>
          </c:tx>
          <c:invertIfNegative val="0"/>
          <c:cat>
            <c:strRef>
              <c:f>有効性!$R$19:$R$28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有効性!$S$19:$S$28</c:f>
              <c:numCache>
                <c:formatCode>General</c:formatCode>
                <c:ptCount val="10"/>
                <c:pt idx="0">
                  <c:v>1</c:v>
                </c:pt>
                <c:pt idx="1">
                  <c:v>1</c:v>
                </c:pt>
                <c:pt idx="2">
                  <c:v>1</c:v>
                </c:pt>
                <c:pt idx="3">
                  <c:v>1</c:v>
                </c:pt>
                <c:pt idx="4">
                  <c:v>1</c:v>
                </c:pt>
                <c:pt idx="5">
                  <c:v>1</c:v>
                </c:pt>
                <c:pt idx="6">
                  <c:v>1</c:v>
                </c:pt>
                <c:pt idx="7">
                  <c:v>0</c:v>
                </c:pt>
                <c:pt idx="8">
                  <c:v>8.6956521739130432E-2</c:v>
                </c:pt>
                <c:pt idx="9">
                  <c:v>0</c:v>
                </c:pt>
              </c:numCache>
            </c:numRef>
          </c:val>
        </c:ser>
        <c:ser>
          <c:idx val="1"/>
          <c:order val="1"/>
          <c:tx>
            <c:strRef>
              <c:f>有効性!$T$18</c:f>
              <c:strCache>
                <c:ptCount val="1"/>
                <c:pt idx="0">
                  <c:v>お菓子</c:v>
                </c:pt>
              </c:strCache>
            </c:strRef>
          </c:tx>
          <c:invertIfNegative val="0"/>
          <c:cat>
            <c:strRef>
              <c:f>有効性!$R$19:$R$28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有効性!$T$19:$T$28</c:f>
              <c:numCache>
                <c:formatCode>General</c:formatCode>
                <c:ptCount val="10"/>
                <c:pt idx="0">
                  <c:v>1</c:v>
                </c:pt>
                <c:pt idx="1">
                  <c:v>1</c:v>
                </c:pt>
                <c:pt idx="2">
                  <c:v>1</c:v>
                </c:pt>
                <c:pt idx="3">
                  <c:v>1</c:v>
                </c:pt>
                <c:pt idx="4">
                  <c:v>1</c:v>
                </c:pt>
                <c:pt idx="5">
                  <c:v>1</c:v>
                </c:pt>
                <c:pt idx="6">
                  <c:v>1</c:v>
                </c:pt>
                <c:pt idx="7">
                  <c:v>0</c:v>
                </c:pt>
                <c:pt idx="8">
                  <c:v>0.15217391304347827</c:v>
                </c:pt>
                <c:pt idx="9">
                  <c:v>0</c:v>
                </c:pt>
              </c:numCache>
            </c:numRef>
          </c:val>
        </c:ser>
        <c:ser>
          <c:idx val="2"/>
          <c:order val="2"/>
          <c:tx>
            <c:strRef>
              <c:f>有効性!$U$18</c:f>
              <c:strCache>
                <c:ptCount val="1"/>
                <c:pt idx="0">
                  <c:v>水</c:v>
                </c:pt>
              </c:strCache>
            </c:strRef>
          </c:tx>
          <c:invertIfNegative val="0"/>
          <c:cat>
            <c:strRef>
              <c:f>有効性!$R$19:$R$28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有効性!$U$19:$U$28</c:f>
              <c:numCache>
                <c:formatCode>General</c:formatCode>
                <c:ptCount val="10"/>
                <c:pt idx="0">
                  <c:v>1</c:v>
                </c:pt>
                <c:pt idx="1">
                  <c:v>1</c:v>
                </c:pt>
                <c:pt idx="2">
                  <c:v>1</c:v>
                </c:pt>
                <c:pt idx="3">
                  <c:v>1</c:v>
                </c:pt>
                <c:pt idx="4">
                  <c:v>1</c:v>
                </c:pt>
                <c:pt idx="5">
                  <c:v>1</c:v>
                </c:pt>
                <c:pt idx="6">
                  <c:v>1</c:v>
                </c:pt>
                <c:pt idx="7">
                  <c:v>0</c:v>
                </c:pt>
                <c:pt idx="8">
                  <c:v>0.86206896551724133</c:v>
                </c:pt>
                <c:pt idx="9">
                  <c:v>0</c:v>
                </c:pt>
              </c:numCache>
            </c:numRef>
          </c:val>
        </c:ser>
        <c:ser>
          <c:idx val="3"/>
          <c:order val="3"/>
          <c:tx>
            <c:strRef>
              <c:f>有効性!$V$18</c:f>
              <c:strCache>
                <c:ptCount val="1"/>
                <c:pt idx="0">
                  <c:v>おかず</c:v>
                </c:pt>
              </c:strCache>
            </c:strRef>
          </c:tx>
          <c:invertIfNegative val="0"/>
          <c:cat>
            <c:strRef>
              <c:f>有効性!$R$19:$R$28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有効性!$V$19:$V$28</c:f>
              <c:numCache>
                <c:formatCode>General</c:formatCode>
                <c:ptCount val="10"/>
                <c:pt idx="0">
                  <c:v>1</c:v>
                </c:pt>
                <c:pt idx="1">
                  <c:v>1</c:v>
                </c:pt>
                <c:pt idx="2">
                  <c:v>1</c:v>
                </c:pt>
                <c:pt idx="3">
                  <c:v>1</c:v>
                </c:pt>
                <c:pt idx="4">
                  <c:v>1</c:v>
                </c:pt>
                <c:pt idx="5">
                  <c:v>1</c:v>
                </c:pt>
                <c:pt idx="6">
                  <c:v>1</c:v>
                </c:pt>
                <c:pt idx="7">
                  <c:v>0</c:v>
                </c:pt>
                <c:pt idx="8">
                  <c:v>0.17241379310344829</c:v>
                </c:pt>
                <c:pt idx="9">
                  <c:v>0</c:v>
                </c:pt>
              </c:numCache>
            </c:numRef>
          </c:val>
        </c:ser>
        <c:ser>
          <c:idx val="4"/>
          <c:order val="4"/>
          <c:tx>
            <c:strRef>
              <c:f>有効性!$W$18</c:f>
              <c:strCache>
                <c:ptCount val="1"/>
                <c:pt idx="0">
                  <c:v>毛布</c:v>
                </c:pt>
              </c:strCache>
            </c:strRef>
          </c:tx>
          <c:invertIfNegative val="0"/>
          <c:cat>
            <c:strRef>
              <c:f>有効性!$R$19:$R$28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有効性!$W$19:$W$28</c:f>
              <c:numCache>
                <c:formatCode>General</c:formatCode>
                <c:ptCount val="10"/>
                <c:pt idx="0">
                  <c:v>1</c:v>
                </c:pt>
                <c:pt idx="1">
                  <c:v>1</c:v>
                </c:pt>
                <c:pt idx="2">
                  <c:v>1</c:v>
                </c:pt>
                <c:pt idx="3">
                  <c:v>1</c:v>
                </c:pt>
                <c:pt idx="4">
                  <c:v>1</c:v>
                </c:pt>
                <c:pt idx="5">
                  <c:v>0.66666666666666663</c:v>
                </c:pt>
                <c:pt idx="6">
                  <c:v>1</c:v>
                </c:pt>
                <c:pt idx="7">
                  <c:v>0</c:v>
                </c:pt>
                <c:pt idx="8">
                  <c:v>0</c:v>
                </c:pt>
                <c:pt idx="9">
                  <c:v>0</c:v>
                </c:pt>
              </c:numCache>
            </c:numRef>
          </c:val>
        </c:ser>
        <c:dLbls>
          <c:showLegendKey val="0"/>
          <c:showVal val="0"/>
          <c:showCatName val="0"/>
          <c:showSerName val="0"/>
          <c:showPercent val="0"/>
          <c:showBubbleSize val="0"/>
        </c:dLbls>
        <c:gapWidth val="300"/>
        <c:axId val="79318016"/>
        <c:axId val="79320192"/>
      </c:barChart>
      <c:catAx>
        <c:axId val="79318016"/>
        <c:scaling>
          <c:orientation val="minMax"/>
        </c:scaling>
        <c:delete val="0"/>
        <c:axPos val="b"/>
        <c:title>
          <c:tx>
            <c:rich>
              <a:bodyPr/>
              <a:lstStyle/>
              <a:p>
                <a:pPr>
                  <a:defRPr b="0"/>
                </a:pPr>
                <a:r>
                  <a:rPr lang="ja-JP" b="0"/>
                  <a:t>避難所（集積所からの時間：分）</a:t>
                </a:r>
              </a:p>
            </c:rich>
          </c:tx>
          <c:layout>
            <c:manualLayout>
              <c:xMode val="edge"/>
              <c:yMode val="edge"/>
              <c:x val="0.36504132231404957"/>
              <c:y val="0.84722222222222221"/>
            </c:manualLayout>
          </c:layout>
          <c:overlay val="0"/>
        </c:title>
        <c:majorTickMark val="none"/>
        <c:minorTickMark val="none"/>
        <c:tickLblPos val="nextTo"/>
        <c:crossAx val="79320192"/>
        <c:crosses val="autoZero"/>
        <c:auto val="1"/>
        <c:lblAlgn val="ctr"/>
        <c:lblOffset val="100"/>
        <c:noMultiLvlLbl val="0"/>
      </c:catAx>
      <c:valAx>
        <c:axId val="79320192"/>
        <c:scaling>
          <c:orientation val="minMax"/>
          <c:max val="1"/>
        </c:scaling>
        <c:delete val="0"/>
        <c:axPos val="l"/>
        <c:majorGridlines/>
        <c:minorGridlines/>
        <c:title>
          <c:tx>
            <c:rich>
              <a:bodyPr/>
              <a:lstStyle/>
              <a:p>
                <a:pPr>
                  <a:defRPr b="0"/>
                </a:pPr>
                <a:r>
                  <a:rPr lang="ja-JP" b="0"/>
                  <a:t>充足率</a:t>
                </a:r>
              </a:p>
            </c:rich>
          </c:tx>
          <c:layout/>
          <c:overlay val="0"/>
        </c:title>
        <c:numFmt formatCode="General" sourceLinked="1"/>
        <c:majorTickMark val="out"/>
        <c:minorTickMark val="none"/>
        <c:tickLblPos val="nextTo"/>
        <c:spPr>
          <a:ln>
            <a:noFill/>
          </a:ln>
        </c:spPr>
        <c:crossAx val="79318016"/>
        <c:crosses val="autoZero"/>
        <c:crossBetween val="between"/>
        <c:minorUnit val="0.2"/>
      </c:valAx>
      <c:spPr>
        <a:ln>
          <a:solidFill>
            <a:schemeClr val="bg1">
              <a:lumMod val="50000"/>
            </a:schemeClr>
          </a:solidFill>
        </a:ln>
      </c:spPr>
    </c:plotArea>
    <c:legend>
      <c:legendPos val="t"/>
      <c:layout>
        <c:manualLayout>
          <c:xMode val="edge"/>
          <c:yMode val="edge"/>
          <c:x val="0.22657729468599033"/>
          <c:y val="8.4467918622848207E-2"/>
          <c:w val="0.54684516908212555"/>
          <c:h val="8.4289906103286391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'0114(=1127)_多目的（0.1有+0.9平）'!$R$18</c:f>
              <c:strCache>
                <c:ptCount val="1"/>
                <c:pt idx="0">
                  <c:v>米</c:v>
                </c:pt>
              </c:strCache>
            </c:strRef>
          </c:tx>
          <c:invertIfNegative val="0"/>
          <c:cat>
            <c:strRef>
              <c:f>'0114(=1127)_多目的（0.1有+0.9平）'!$Q$19:$Q$28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'0114(=1127)_多目的（0.1有+0.9平）'!$R$19:$R$28</c:f>
              <c:numCache>
                <c:formatCode>General</c:formatCode>
                <c:ptCount val="10"/>
                <c:pt idx="0">
                  <c:v>0.75757575756923079</c:v>
                </c:pt>
                <c:pt idx="1">
                  <c:v>0.75757575757391304</c:v>
                </c:pt>
                <c:pt idx="2">
                  <c:v>0.75757575757599993</c:v>
                </c:pt>
                <c:pt idx="3">
                  <c:v>0.75757575757499995</c:v>
                </c:pt>
                <c:pt idx="4">
                  <c:v>0.75757575757624995</c:v>
                </c:pt>
                <c:pt idx="5">
                  <c:v>0.75757575757499995</c:v>
                </c:pt>
                <c:pt idx="6">
                  <c:v>0.75757575757599993</c:v>
                </c:pt>
                <c:pt idx="7">
                  <c:v>0.75757575757624995</c:v>
                </c:pt>
                <c:pt idx="8">
                  <c:v>0.75757575757391304</c:v>
                </c:pt>
                <c:pt idx="9">
                  <c:v>0.75757575757666673</c:v>
                </c:pt>
              </c:numCache>
            </c:numRef>
          </c:val>
        </c:ser>
        <c:ser>
          <c:idx val="1"/>
          <c:order val="1"/>
          <c:tx>
            <c:strRef>
              <c:f>'0114(=1127)_多目的（0.1有+0.9平）'!$S$18</c:f>
              <c:strCache>
                <c:ptCount val="1"/>
                <c:pt idx="0">
                  <c:v>お菓子</c:v>
                </c:pt>
              </c:strCache>
            </c:strRef>
          </c:tx>
          <c:invertIfNegative val="0"/>
          <c:cat>
            <c:strRef>
              <c:f>'0114(=1127)_多目的（0.1有+0.9平）'!$Q$19:$Q$28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'0114(=1127)_多目的（0.1有+0.9平）'!$S$19:$S$28</c:f>
              <c:numCache>
                <c:formatCode>General</c:formatCode>
                <c:ptCount val="10"/>
                <c:pt idx="0">
                  <c:v>0.76923076923076927</c:v>
                </c:pt>
                <c:pt idx="1">
                  <c:v>0.76923076922962963</c:v>
                </c:pt>
                <c:pt idx="2">
                  <c:v>0.76923076923333333</c:v>
                </c:pt>
                <c:pt idx="3">
                  <c:v>0.76923076923142852</c:v>
                </c:pt>
                <c:pt idx="4">
                  <c:v>0.76923076923023259</c:v>
                </c:pt>
                <c:pt idx="5">
                  <c:v>0.76923076923111111</c:v>
                </c:pt>
                <c:pt idx="6">
                  <c:v>0.76923076923129252</c:v>
                </c:pt>
                <c:pt idx="7">
                  <c:v>0.76923076923111122</c:v>
                </c:pt>
                <c:pt idx="8">
                  <c:v>0.76923076923188405</c:v>
                </c:pt>
                <c:pt idx="9">
                  <c:v>0.76923076923333333</c:v>
                </c:pt>
              </c:numCache>
            </c:numRef>
          </c:val>
        </c:ser>
        <c:ser>
          <c:idx val="2"/>
          <c:order val="2"/>
          <c:tx>
            <c:strRef>
              <c:f>'0114(=1127)_多目的（0.1有+0.9平）'!$T$18</c:f>
              <c:strCache>
                <c:ptCount val="1"/>
                <c:pt idx="0">
                  <c:v>水</c:v>
                </c:pt>
              </c:strCache>
            </c:strRef>
          </c:tx>
          <c:invertIfNegative val="0"/>
          <c:cat>
            <c:strRef>
              <c:f>'0114(=1127)_多目的（0.1有+0.9平）'!$Q$19:$Q$28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'0114(=1127)_多目的（0.1有+0.9平）'!$T$19:$T$28</c:f>
              <c:numCache>
                <c:formatCode>General</c:formatCode>
                <c:ptCount val="10"/>
                <c:pt idx="0">
                  <c:v>0.87672211537272737</c:v>
                </c:pt>
                <c:pt idx="1">
                  <c:v>0.9809683367614036</c:v>
                </c:pt>
                <c:pt idx="2">
                  <c:v>0.87672211537301581</c:v>
                </c:pt>
                <c:pt idx="3">
                  <c:v>0.87672211537333344</c:v>
                </c:pt>
                <c:pt idx="4">
                  <c:v>0.87672211537222222</c:v>
                </c:pt>
                <c:pt idx="5">
                  <c:v>0.8767221153725</c:v>
                </c:pt>
                <c:pt idx="6">
                  <c:v>0.8767221153725806</c:v>
                </c:pt>
                <c:pt idx="7">
                  <c:v>0.87672211537368427</c:v>
                </c:pt>
                <c:pt idx="8">
                  <c:v>0.87672211537241385</c:v>
                </c:pt>
                <c:pt idx="9">
                  <c:v>0.87672211537285716</c:v>
                </c:pt>
              </c:numCache>
            </c:numRef>
          </c:val>
        </c:ser>
        <c:ser>
          <c:idx val="3"/>
          <c:order val="3"/>
          <c:tx>
            <c:strRef>
              <c:f>'0114(=1127)_多目的（0.1有+0.9平）'!$U$18</c:f>
              <c:strCache>
                <c:ptCount val="1"/>
                <c:pt idx="0">
                  <c:v>おかず</c:v>
                </c:pt>
              </c:strCache>
            </c:strRef>
          </c:tx>
          <c:invertIfNegative val="0"/>
          <c:cat>
            <c:strRef>
              <c:f>'0114(=1127)_多目的（0.1有+0.9平）'!$Q$19:$Q$28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'0114(=1127)_多目的（0.1有+0.9平）'!$U$19:$U$28</c:f>
              <c:numCache>
                <c:formatCode>General</c:formatCode>
                <c:ptCount val="10"/>
                <c:pt idx="0">
                  <c:v>0.77160493827272725</c:v>
                </c:pt>
                <c:pt idx="1">
                  <c:v>0.77160493827192977</c:v>
                </c:pt>
                <c:pt idx="2">
                  <c:v>0.77160493827142862</c:v>
                </c:pt>
                <c:pt idx="3">
                  <c:v>0.77160493826999998</c:v>
                </c:pt>
                <c:pt idx="4">
                  <c:v>0.77160493827222221</c:v>
                </c:pt>
                <c:pt idx="5">
                  <c:v>0.77160493827249998</c:v>
                </c:pt>
                <c:pt idx="6">
                  <c:v>0.77160493827096777</c:v>
                </c:pt>
                <c:pt idx="7">
                  <c:v>0.77160493827368415</c:v>
                </c:pt>
                <c:pt idx="8">
                  <c:v>0.77160493827241372</c:v>
                </c:pt>
                <c:pt idx="9">
                  <c:v>0.77160493827142851</c:v>
                </c:pt>
              </c:numCache>
            </c:numRef>
          </c:val>
        </c:ser>
        <c:ser>
          <c:idx val="4"/>
          <c:order val="4"/>
          <c:tx>
            <c:strRef>
              <c:f>'0114(=1127)_多目的（0.1有+0.9平）'!$V$18</c:f>
              <c:strCache>
                <c:ptCount val="1"/>
                <c:pt idx="0">
                  <c:v>毛布</c:v>
                </c:pt>
              </c:strCache>
            </c:strRef>
          </c:tx>
          <c:invertIfNegative val="0"/>
          <c:cat>
            <c:strRef>
              <c:f>'0114(=1127)_多目的（0.1有+0.9平）'!$Q$19:$Q$28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'0114(=1127)_多目的（0.1有+0.9平）'!$V$19:$V$28</c:f>
              <c:numCache>
                <c:formatCode>General</c:formatCode>
                <c:ptCount val="10"/>
                <c:pt idx="0">
                  <c:v>0.73929961089615392</c:v>
                </c:pt>
                <c:pt idx="1">
                  <c:v>0.73929961089555563</c:v>
                </c:pt>
                <c:pt idx="2">
                  <c:v>0.73929961089399998</c:v>
                </c:pt>
                <c:pt idx="3">
                  <c:v>0.73929961089333329</c:v>
                </c:pt>
                <c:pt idx="4">
                  <c:v>0.73929961089333329</c:v>
                </c:pt>
                <c:pt idx="5">
                  <c:v>0.73929961089333329</c:v>
                </c:pt>
                <c:pt idx="6">
                  <c:v>0.73929961089591845</c:v>
                </c:pt>
                <c:pt idx="7">
                  <c:v>0.73929961089333329</c:v>
                </c:pt>
                <c:pt idx="8">
                  <c:v>0.73929961089565221</c:v>
                </c:pt>
                <c:pt idx="9">
                  <c:v>0.73929961089399998</c:v>
                </c:pt>
              </c:numCache>
            </c:numRef>
          </c:val>
        </c:ser>
        <c:dLbls>
          <c:showLegendKey val="0"/>
          <c:showVal val="0"/>
          <c:showCatName val="0"/>
          <c:showSerName val="0"/>
          <c:showPercent val="0"/>
          <c:showBubbleSize val="0"/>
        </c:dLbls>
        <c:gapWidth val="300"/>
        <c:axId val="75486336"/>
        <c:axId val="75488256"/>
      </c:barChart>
      <c:catAx>
        <c:axId val="75486336"/>
        <c:scaling>
          <c:orientation val="minMax"/>
        </c:scaling>
        <c:delete val="0"/>
        <c:axPos val="b"/>
        <c:title>
          <c:tx>
            <c:rich>
              <a:bodyPr/>
              <a:lstStyle/>
              <a:p>
                <a:pPr>
                  <a:defRPr b="0"/>
                </a:pPr>
                <a:r>
                  <a:rPr lang="ja-JP" b="0"/>
                  <a:t>避難所（集積所からの時間：分）</a:t>
                </a:r>
              </a:p>
            </c:rich>
          </c:tx>
          <c:layout/>
          <c:overlay val="0"/>
        </c:title>
        <c:majorTickMark val="none"/>
        <c:minorTickMark val="none"/>
        <c:tickLblPos val="nextTo"/>
        <c:txPr>
          <a:bodyPr/>
          <a:lstStyle/>
          <a:p>
            <a:pPr>
              <a:defRPr sz="900"/>
            </a:pPr>
            <a:endParaRPr lang="ja-JP"/>
          </a:p>
        </c:txPr>
        <c:crossAx val="75488256"/>
        <c:crosses val="autoZero"/>
        <c:auto val="1"/>
        <c:lblAlgn val="ctr"/>
        <c:lblOffset val="100"/>
        <c:noMultiLvlLbl val="0"/>
      </c:catAx>
      <c:valAx>
        <c:axId val="75488256"/>
        <c:scaling>
          <c:orientation val="minMax"/>
          <c:max val="1"/>
        </c:scaling>
        <c:delete val="0"/>
        <c:axPos val="l"/>
        <c:majorGridlines/>
        <c:minorGridlines/>
        <c:title>
          <c:tx>
            <c:rich>
              <a:bodyPr/>
              <a:lstStyle/>
              <a:p>
                <a:pPr>
                  <a:defRPr sz="900" b="0"/>
                </a:pPr>
                <a:r>
                  <a:rPr lang="ja-JP" sz="900" b="0"/>
                  <a:t>充足率</a:t>
                </a:r>
              </a:p>
            </c:rich>
          </c:tx>
          <c:layout>
            <c:manualLayout>
              <c:xMode val="edge"/>
              <c:yMode val="edge"/>
              <c:x val="5.0956790123456788E-2"/>
              <c:y val="0.2351095461658842"/>
            </c:manualLayout>
          </c:layout>
          <c:overlay val="0"/>
        </c:title>
        <c:numFmt formatCode="General" sourceLinked="1"/>
        <c:majorTickMark val="out"/>
        <c:minorTickMark val="none"/>
        <c:tickLblPos val="nextTo"/>
        <c:spPr>
          <a:ln>
            <a:noFill/>
          </a:ln>
        </c:spPr>
        <c:crossAx val="75486336"/>
        <c:crosses val="autoZero"/>
        <c:crossBetween val="between"/>
        <c:minorUnit val="0.2"/>
      </c:valAx>
      <c:spPr>
        <a:ln>
          <a:solidFill>
            <a:schemeClr val="bg1">
              <a:lumMod val="50000"/>
            </a:schemeClr>
          </a:solidFill>
        </a:ln>
      </c:spPr>
    </c:plotArea>
    <c:legend>
      <c:legendPos val="t"/>
      <c:layout>
        <c:manualLayout>
          <c:xMode val="edge"/>
          <c:yMode val="edge"/>
          <c:x val="0.23686111111111111"/>
          <c:y val="5.9624413145539908E-2"/>
          <c:w val="0.69874660493827156"/>
          <c:h val="8.4289906103286391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'0114(=0105)_多目的（0.5有+0.5平）'!$R$18</c:f>
              <c:strCache>
                <c:ptCount val="1"/>
                <c:pt idx="0">
                  <c:v>米</c:v>
                </c:pt>
              </c:strCache>
            </c:strRef>
          </c:tx>
          <c:invertIfNegative val="0"/>
          <c:cat>
            <c:strRef>
              <c:f>'0114(=0105)_多目的（0.5有+0.5平）'!$Q$19:$Q$28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'0114(=0105)_多目的（0.5有+0.5平）'!$R$19:$R$28</c:f>
              <c:numCache>
                <c:formatCode>General</c:formatCode>
                <c:ptCount val="10"/>
                <c:pt idx="0">
                  <c:v>1</c:v>
                </c:pt>
                <c:pt idx="1">
                  <c:v>0.73109243697391302</c:v>
                </c:pt>
                <c:pt idx="2">
                  <c:v>0.7310924369759999</c:v>
                </c:pt>
                <c:pt idx="3">
                  <c:v>0.73109243697500004</c:v>
                </c:pt>
                <c:pt idx="4">
                  <c:v>0.73109243697500004</c:v>
                </c:pt>
                <c:pt idx="5">
                  <c:v>0.73109243697500004</c:v>
                </c:pt>
                <c:pt idx="6">
                  <c:v>0.7310924369759999</c:v>
                </c:pt>
                <c:pt idx="7">
                  <c:v>0.73109243697500004</c:v>
                </c:pt>
                <c:pt idx="8">
                  <c:v>0.73109243697391302</c:v>
                </c:pt>
                <c:pt idx="9">
                  <c:v>0.73109243697333337</c:v>
                </c:pt>
              </c:numCache>
            </c:numRef>
          </c:val>
        </c:ser>
        <c:ser>
          <c:idx val="1"/>
          <c:order val="1"/>
          <c:tx>
            <c:strRef>
              <c:f>'0114(=0105)_多目的（0.5有+0.5平）'!$S$18</c:f>
              <c:strCache>
                <c:ptCount val="1"/>
                <c:pt idx="0">
                  <c:v>お菓子</c:v>
                </c:pt>
              </c:strCache>
            </c:strRef>
          </c:tx>
          <c:invertIfNegative val="0"/>
          <c:cat>
            <c:strRef>
              <c:f>'0114(=0105)_多目的（0.5有+0.5平）'!$Q$19:$Q$28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'0114(=0105)_多目的（0.5有+0.5平）'!$S$19:$S$28</c:f>
              <c:numCache>
                <c:formatCode>General</c:formatCode>
                <c:ptCount val="10"/>
                <c:pt idx="0">
                  <c:v>1</c:v>
                </c:pt>
                <c:pt idx="1">
                  <c:v>1</c:v>
                </c:pt>
                <c:pt idx="2">
                  <c:v>0.68050541515999996</c:v>
                </c:pt>
                <c:pt idx="3">
                  <c:v>0.68050541516285712</c:v>
                </c:pt>
                <c:pt idx="4">
                  <c:v>0.68050541516279073</c:v>
                </c:pt>
                <c:pt idx="5">
                  <c:v>0.68050541516222229</c:v>
                </c:pt>
                <c:pt idx="6">
                  <c:v>0.68050541516326535</c:v>
                </c:pt>
                <c:pt idx="7">
                  <c:v>0.68050541516222229</c:v>
                </c:pt>
                <c:pt idx="8">
                  <c:v>0.68050541516231888</c:v>
                </c:pt>
                <c:pt idx="9">
                  <c:v>0.68050541516000007</c:v>
                </c:pt>
              </c:numCache>
            </c:numRef>
          </c:val>
        </c:ser>
        <c:ser>
          <c:idx val="2"/>
          <c:order val="2"/>
          <c:tx>
            <c:strRef>
              <c:f>'0114(=0105)_多目的（0.5有+0.5平）'!$T$18</c:f>
              <c:strCache>
                <c:ptCount val="1"/>
                <c:pt idx="0">
                  <c:v>水</c:v>
                </c:pt>
              </c:strCache>
            </c:strRef>
          </c:tx>
          <c:invertIfNegative val="0"/>
          <c:cat>
            <c:strRef>
              <c:f>'0114(=0105)_多目的（0.5有+0.5平）'!$Q$19:$Q$28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'0114(=0105)_多目的（0.5有+0.5平）'!$T$19:$T$28</c:f>
              <c:numCache>
                <c:formatCode>General</c:formatCode>
                <c:ptCount val="10"/>
                <c:pt idx="0">
                  <c:v>1</c:v>
                </c:pt>
                <c:pt idx="1">
                  <c:v>0.99231903287543866</c:v>
                </c:pt>
                <c:pt idx="2">
                  <c:v>0.85657185951269843</c:v>
                </c:pt>
                <c:pt idx="3">
                  <c:v>0.85657185951333326</c:v>
                </c:pt>
                <c:pt idx="4">
                  <c:v>0.85657185951111114</c:v>
                </c:pt>
                <c:pt idx="5">
                  <c:v>0.85657185951250003</c:v>
                </c:pt>
                <c:pt idx="6">
                  <c:v>0.85657185951290327</c:v>
                </c:pt>
                <c:pt idx="7">
                  <c:v>0.85657185951052628</c:v>
                </c:pt>
                <c:pt idx="8">
                  <c:v>0.85657185951379311</c:v>
                </c:pt>
                <c:pt idx="9">
                  <c:v>0.85657185951285708</c:v>
                </c:pt>
              </c:numCache>
            </c:numRef>
          </c:val>
        </c:ser>
        <c:ser>
          <c:idx val="3"/>
          <c:order val="3"/>
          <c:tx>
            <c:strRef>
              <c:f>'0114(=0105)_多目的（0.5有+0.5平）'!$U$18</c:f>
              <c:strCache>
                <c:ptCount val="1"/>
                <c:pt idx="0">
                  <c:v>おかず</c:v>
                </c:pt>
              </c:strCache>
            </c:strRef>
          </c:tx>
          <c:invertIfNegative val="0"/>
          <c:cat>
            <c:strRef>
              <c:f>'0114(=0105)_多目的（0.5有+0.5平）'!$Q$19:$Q$28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'0114(=0105)_多目的（0.5有+0.5平）'!$U$19:$U$28</c:f>
              <c:numCache>
                <c:formatCode>General</c:formatCode>
                <c:ptCount val="10"/>
                <c:pt idx="0">
                  <c:v>1</c:v>
                </c:pt>
                <c:pt idx="1">
                  <c:v>1</c:v>
                </c:pt>
                <c:pt idx="2">
                  <c:v>0.68376068376031751</c:v>
                </c:pt>
                <c:pt idx="3">
                  <c:v>0.68376068375999999</c:v>
                </c:pt>
                <c:pt idx="4">
                  <c:v>0.6837606837611111</c:v>
                </c:pt>
                <c:pt idx="5">
                  <c:v>0.68376068375999999</c:v>
                </c:pt>
                <c:pt idx="6">
                  <c:v>0.68376068376129029</c:v>
                </c:pt>
                <c:pt idx="7">
                  <c:v>0.68376068376315791</c:v>
                </c:pt>
                <c:pt idx="8">
                  <c:v>0.68376068376034482</c:v>
                </c:pt>
                <c:pt idx="9">
                  <c:v>0.68376068375999999</c:v>
                </c:pt>
              </c:numCache>
            </c:numRef>
          </c:val>
        </c:ser>
        <c:ser>
          <c:idx val="4"/>
          <c:order val="4"/>
          <c:tx>
            <c:strRef>
              <c:f>'0114(=0105)_多目的（0.5有+0.5平）'!$V$18</c:f>
              <c:strCache>
                <c:ptCount val="1"/>
                <c:pt idx="0">
                  <c:v>毛布</c:v>
                </c:pt>
              </c:strCache>
            </c:strRef>
          </c:tx>
          <c:invertIfNegative val="0"/>
          <c:cat>
            <c:strRef>
              <c:f>'0114(=0105)_多目的（0.5有+0.5平）'!$Q$19:$Q$28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'0114(=0105)_多目的（0.5有+0.5平）'!$V$19:$V$28</c:f>
              <c:numCache>
                <c:formatCode>General</c:formatCode>
                <c:ptCount val="10"/>
                <c:pt idx="0">
                  <c:v>1</c:v>
                </c:pt>
                <c:pt idx="1">
                  <c:v>1</c:v>
                </c:pt>
                <c:pt idx="2">
                  <c:v>0.63978494623600002</c:v>
                </c:pt>
                <c:pt idx="3">
                  <c:v>0.6397849462366666</c:v>
                </c:pt>
                <c:pt idx="4">
                  <c:v>0.63978494623666671</c:v>
                </c:pt>
                <c:pt idx="5">
                  <c:v>0.6397849462366666</c:v>
                </c:pt>
                <c:pt idx="6">
                  <c:v>0.63978494623673476</c:v>
                </c:pt>
                <c:pt idx="7">
                  <c:v>0.63978494623666671</c:v>
                </c:pt>
                <c:pt idx="8">
                  <c:v>0.63978494623695648</c:v>
                </c:pt>
                <c:pt idx="9">
                  <c:v>0.63978494623600002</c:v>
                </c:pt>
              </c:numCache>
            </c:numRef>
          </c:val>
        </c:ser>
        <c:dLbls>
          <c:showLegendKey val="0"/>
          <c:showVal val="0"/>
          <c:showCatName val="0"/>
          <c:showSerName val="0"/>
          <c:showPercent val="0"/>
          <c:showBubbleSize val="0"/>
        </c:dLbls>
        <c:gapWidth val="300"/>
        <c:axId val="75598080"/>
        <c:axId val="75604352"/>
      </c:barChart>
      <c:catAx>
        <c:axId val="75598080"/>
        <c:scaling>
          <c:orientation val="minMax"/>
        </c:scaling>
        <c:delete val="0"/>
        <c:axPos val="b"/>
        <c:title>
          <c:tx>
            <c:rich>
              <a:bodyPr/>
              <a:lstStyle/>
              <a:p>
                <a:pPr>
                  <a:defRPr b="0"/>
                </a:pPr>
                <a:r>
                  <a:rPr lang="ja-JP" b="0" dirty="0"/>
                  <a:t>避難所（集積所からの時間：分）</a:t>
                </a:r>
              </a:p>
            </c:rich>
          </c:tx>
          <c:layout/>
          <c:overlay val="0"/>
        </c:title>
        <c:majorTickMark val="none"/>
        <c:minorTickMark val="none"/>
        <c:tickLblPos val="nextTo"/>
        <c:txPr>
          <a:bodyPr/>
          <a:lstStyle/>
          <a:p>
            <a:pPr>
              <a:defRPr sz="900"/>
            </a:pPr>
            <a:endParaRPr lang="ja-JP"/>
          </a:p>
        </c:txPr>
        <c:crossAx val="75604352"/>
        <c:crosses val="autoZero"/>
        <c:auto val="1"/>
        <c:lblAlgn val="ctr"/>
        <c:lblOffset val="100"/>
        <c:noMultiLvlLbl val="0"/>
      </c:catAx>
      <c:valAx>
        <c:axId val="75604352"/>
        <c:scaling>
          <c:orientation val="minMax"/>
          <c:max val="1"/>
        </c:scaling>
        <c:delete val="0"/>
        <c:axPos val="l"/>
        <c:majorGridlines/>
        <c:minorGridlines/>
        <c:title>
          <c:tx>
            <c:rich>
              <a:bodyPr/>
              <a:lstStyle/>
              <a:p>
                <a:pPr>
                  <a:defRPr sz="900" b="0"/>
                </a:pPr>
                <a:r>
                  <a:rPr lang="ja-JP" sz="900" b="0"/>
                  <a:t>充足率</a:t>
                </a:r>
              </a:p>
            </c:rich>
          </c:tx>
          <c:layout>
            <c:manualLayout>
              <c:xMode val="edge"/>
              <c:yMode val="edge"/>
              <c:x val="5.8796296296296298E-2"/>
              <c:y val="0.2351095461658842"/>
            </c:manualLayout>
          </c:layout>
          <c:overlay val="0"/>
        </c:title>
        <c:numFmt formatCode="General" sourceLinked="1"/>
        <c:majorTickMark val="out"/>
        <c:minorTickMark val="none"/>
        <c:tickLblPos val="nextTo"/>
        <c:spPr>
          <a:ln>
            <a:noFill/>
          </a:ln>
        </c:spPr>
        <c:crossAx val="75598080"/>
        <c:crosses val="autoZero"/>
        <c:crossBetween val="between"/>
        <c:minorUnit val="0.2"/>
      </c:valAx>
      <c:spPr>
        <a:ln>
          <a:solidFill>
            <a:schemeClr val="bg1">
              <a:lumMod val="50000"/>
            </a:schemeClr>
          </a:solidFill>
        </a:ln>
      </c:spPr>
    </c:plotArea>
    <c:legend>
      <c:legendPos val="t"/>
      <c:layout>
        <c:manualLayout>
          <c:xMode val="edge"/>
          <c:yMode val="edge"/>
          <c:x val="0.24078086419753086"/>
          <c:y val="5.9624413145539908E-2"/>
          <c:w val="0.69874660493827156"/>
          <c:h val="8.4289906103286391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'0114(=0105)_多目的（0.9有+0.1平）'!$R$18</c:f>
              <c:strCache>
                <c:ptCount val="1"/>
                <c:pt idx="0">
                  <c:v>米</c:v>
                </c:pt>
              </c:strCache>
            </c:strRef>
          </c:tx>
          <c:invertIfNegative val="0"/>
          <c:cat>
            <c:strRef>
              <c:f>'0114(=0105)_多目的（0.9有+0.1平）'!$Q$19:$Q$28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'0114(=0105)_多目的（0.9有+0.1平）'!$R$19:$R$28</c:f>
              <c:numCache>
                <c:formatCode>General</c:formatCode>
                <c:ptCount val="10"/>
                <c:pt idx="0">
                  <c:v>1</c:v>
                </c:pt>
                <c:pt idx="1">
                  <c:v>0.72347826086956524</c:v>
                </c:pt>
                <c:pt idx="2">
                  <c:v>0.70186046511599998</c:v>
                </c:pt>
                <c:pt idx="3">
                  <c:v>1</c:v>
                </c:pt>
                <c:pt idx="4">
                  <c:v>1</c:v>
                </c:pt>
                <c:pt idx="5">
                  <c:v>0.701860465115</c:v>
                </c:pt>
                <c:pt idx="6">
                  <c:v>0.70186046511599998</c:v>
                </c:pt>
                <c:pt idx="7">
                  <c:v>0.70186046511625</c:v>
                </c:pt>
                <c:pt idx="8">
                  <c:v>0.70186046511739131</c:v>
                </c:pt>
                <c:pt idx="9">
                  <c:v>0.70186046511666678</c:v>
                </c:pt>
              </c:numCache>
            </c:numRef>
          </c:val>
        </c:ser>
        <c:ser>
          <c:idx val="1"/>
          <c:order val="1"/>
          <c:tx>
            <c:strRef>
              <c:f>'0114(=0105)_多目的（0.9有+0.1平）'!$S$18</c:f>
              <c:strCache>
                <c:ptCount val="1"/>
                <c:pt idx="0">
                  <c:v>お菓子</c:v>
                </c:pt>
              </c:strCache>
            </c:strRef>
          </c:tx>
          <c:invertIfNegative val="0"/>
          <c:cat>
            <c:strRef>
              <c:f>'0114(=0105)_多目的（0.9有+0.1平）'!$Q$19:$Q$28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'0114(=0105)_多目的（0.9有+0.1平）'!$S$19:$S$28</c:f>
              <c:numCache>
                <c:formatCode>General</c:formatCode>
                <c:ptCount val="10"/>
                <c:pt idx="0">
                  <c:v>1</c:v>
                </c:pt>
                <c:pt idx="1">
                  <c:v>1</c:v>
                </c:pt>
                <c:pt idx="2">
                  <c:v>1</c:v>
                </c:pt>
                <c:pt idx="3">
                  <c:v>0.56188118811857135</c:v>
                </c:pt>
                <c:pt idx="4">
                  <c:v>0.56188118811860466</c:v>
                </c:pt>
                <c:pt idx="5">
                  <c:v>0.56188118811888887</c:v>
                </c:pt>
                <c:pt idx="6">
                  <c:v>0.56188118811904764</c:v>
                </c:pt>
                <c:pt idx="7">
                  <c:v>0.56188118811777776</c:v>
                </c:pt>
                <c:pt idx="8">
                  <c:v>0.56188118811884058</c:v>
                </c:pt>
                <c:pt idx="9">
                  <c:v>0.56188118811866672</c:v>
                </c:pt>
              </c:numCache>
            </c:numRef>
          </c:val>
        </c:ser>
        <c:ser>
          <c:idx val="2"/>
          <c:order val="2"/>
          <c:tx>
            <c:strRef>
              <c:f>'0114(=0105)_多目的（0.9有+0.1平）'!$T$18</c:f>
              <c:strCache>
                <c:ptCount val="1"/>
                <c:pt idx="0">
                  <c:v>水</c:v>
                </c:pt>
              </c:strCache>
            </c:strRef>
          </c:tx>
          <c:invertIfNegative val="0"/>
          <c:cat>
            <c:strRef>
              <c:f>'0114(=0105)_多目的（0.9有+0.1平）'!$Q$19:$Q$28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'0114(=0105)_多目的（0.9有+0.1平）'!$T$19:$T$28</c:f>
              <c:numCache>
                <c:formatCode>General</c:formatCode>
                <c:ptCount val="10"/>
                <c:pt idx="0">
                  <c:v>1</c:v>
                </c:pt>
                <c:pt idx="1">
                  <c:v>1</c:v>
                </c:pt>
                <c:pt idx="2">
                  <c:v>0.84037558685396818</c:v>
                </c:pt>
                <c:pt idx="3">
                  <c:v>1</c:v>
                </c:pt>
                <c:pt idx="4">
                  <c:v>1</c:v>
                </c:pt>
                <c:pt idx="5">
                  <c:v>0.84037558685500002</c:v>
                </c:pt>
                <c:pt idx="6">
                  <c:v>0.84037558685483871</c:v>
                </c:pt>
                <c:pt idx="7">
                  <c:v>0.84037558685263158</c:v>
                </c:pt>
                <c:pt idx="8">
                  <c:v>0.84037558685517244</c:v>
                </c:pt>
                <c:pt idx="9">
                  <c:v>0.84037558685428571</c:v>
                </c:pt>
              </c:numCache>
            </c:numRef>
          </c:val>
        </c:ser>
        <c:ser>
          <c:idx val="3"/>
          <c:order val="3"/>
          <c:tx>
            <c:strRef>
              <c:f>'0114(=0105)_多目的（0.9有+0.1平）'!$U$18</c:f>
              <c:strCache>
                <c:ptCount val="1"/>
                <c:pt idx="0">
                  <c:v>おかず</c:v>
                </c:pt>
              </c:strCache>
            </c:strRef>
          </c:tx>
          <c:invertIfNegative val="0"/>
          <c:cat>
            <c:strRef>
              <c:f>'0114(=0105)_多目的（0.9有+0.1平）'!$Q$19:$Q$28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'0114(=0105)_多目的（0.9有+0.1平）'!$U$19:$U$28</c:f>
              <c:numCache>
                <c:formatCode>General</c:formatCode>
                <c:ptCount val="10"/>
                <c:pt idx="0">
                  <c:v>1</c:v>
                </c:pt>
                <c:pt idx="1">
                  <c:v>1</c:v>
                </c:pt>
                <c:pt idx="2">
                  <c:v>0.9145549437888888</c:v>
                </c:pt>
                <c:pt idx="3">
                  <c:v>0.59873121953999997</c:v>
                </c:pt>
                <c:pt idx="4">
                  <c:v>0.59873121953888886</c:v>
                </c:pt>
                <c:pt idx="5">
                  <c:v>0.59873121953999997</c:v>
                </c:pt>
                <c:pt idx="6">
                  <c:v>0.5987312195403226</c:v>
                </c:pt>
                <c:pt idx="7">
                  <c:v>0.59873121954210529</c:v>
                </c:pt>
                <c:pt idx="8">
                  <c:v>0.59873121953965514</c:v>
                </c:pt>
                <c:pt idx="9">
                  <c:v>0.59873121954000008</c:v>
                </c:pt>
              </c:numCache>
            </c:numRef>
          </c:val>
        </c:ser>
        <c:ser>
          <c:idx val="4"/>
          <c:order val="4"/>
          <c:tx>
            <c:strRef>
              <c:f>'0114(=0105)_多目的（0.9有+0.1平）'!$V$18</c:f>
              <c:strCache>
                <c:ptCount val="1"/>
                <c:pt idx="0">
                  <c:v>毛布</c:v>
                </c:pt>
              </c:strCache>
            </c:strRef>
          </c:tx>
          <c:invertIfNegative val="0"/>
          <c:cat>
            <c:strRef>
              <c:f>'0114(=0105)_多目的（0.9有+0.1平）'!$Q$19:$Q$28</c:f>
              <c:strCache>
                <c:ptCount val="10"/>
                <c:pt idx="0">
                  <c:v>スポーツアリーナ (1)</c:v>
                </c:pt>
                <c:pt idx="1">
                  <c:v>中村第一小学校 (1)</c:v>
                </c:pt>
                <c:pt idx="2">
                  <c:v>福祉センター (5)</c:v>
                </c:pt>
                <c:pt idx="3">
                  <c:v>山上公民館 (8)</c:v>
                </c:pt>
                <c:pt idx="4">
                  <c:v>八幡小学校 (8)</c:v>
                </c:pt>
                <c:pt idx="5">
                  <c:v>老人憩いの家 (9)</c:v>
                </c:pt>
                <c:pt idx="6">
                  <c:v>相馬東高校 (9)</c:v>
                </c:pt>
                <c:pt idx="7">
                  <c:v>飯豊小学校 (10)</c:v>
                </c:pt>
                <c:pt idx="8">
                  <c:v>向陽中学校 (10)</c:v>
                </c:pt>
                <c:pt idx="9">
                  <c:v>日立木公民館 (13)</c:v>
                </c:pt>
              </c:strCache>
            </c:strRef>
          </c:cat>
          <c:val>
            <c:numRef>
              <c:f>'0114(=0105)_多目的（0.9有+0.1平）'!$V$19:$V$28</c:f>
              <c:numCache>
                <c:formatCode>General</c:formatCode>
                <c:ptCount val="10"/>
                <c:pt idx="0">
                  <c:v>1</c:v>
                </c:pt>
                <c:pt idx="1">
                  <c:v>1</c:v>
                </c:pt>
                <c:pt idx="2">
                  <c:v>1</c:v>
                </c:pt>
                <c:pt idx="3">
                  <c:v>0.50735294117666674</c:v>
                </c:pt>
                <c:pt idx="4">
                  <c:v>0.50735294117666663</c:v>
                </c:pt>
                <c:pt idx="5">
                  <c:v>0.50735294117666674</c:v>
                </c:pt>
                <c:pt idx="6">
                  <c:v>0.50735294117551022</c:v>
                </c:pt>
                <c:pt idx="7">
                  <c:v>0.50735294117666663</c:v>
                </c:pt>
                <c:pt idx="8">
                  <c:v>0.50735294117608698</c:v>
                </c:pt>
                <c:pt idx="9">
                  <c:v>0.50735294117600005</c:v>
                </c:pt>
              </c:numCache>
            </c:numRef>
          </c:val>
        </c:ser>
        <c:dLbls>
          <c:showLegendKey val="0"/>
          <c:showVal val="0"/>
          <c:showCatName val="0"/>
          <c:showSerName val="0"/>
          <c:showPercent val="0"/>
          <c:showBubbleSize val="0"/>
        </c:dLbls>
        <c:gapWidth val="300"/>
        <c:axId val="75623808"/>
        <c:axId val="75634176"/>
      </c:barChart>
      <c:catAx>
        <c:axId val="75623808"/>
        <c:scaling>
          <c:orientation val="minMax"/>
        </c:scaling>
        <c:delete val="0"/>
        <c:axPos val="b"/>
        <c:title>
          <c:tx>
            <c:rich>
              <a:bodyPr/>
              <a:lstStyle/>
              <a:p>
                <a:pPr>
                  <a:defRPr b="0"/>
                </a:pPr>
                <a:r>
                  <a:rPr lang="ja-JP" b="0"/>
                  <a:t>避難所（集積所からの時間：分）</a:t>
                </a:r>
              </a:p>
            </c:rich>
          </c:tx>
          <c:layout/>
          <c:overlay val="0"/>
        </c:title>
        <c:majorTickMark val="none"/>
        <c:minorTickMark val="none"/>
        <c:tickLblPos val="nextTo"/>
        <c:txPr>
          <a:bodyPr/>
          <a:lstStyle/>
          <a:p>
            <a:pPr>
              <a:defRPr sz="900"/>
            </a:pPr>
            <a:endParaRPr lang="ja-JP"/>
          </a:p>
        </c:txPr>
        <c:crossAx val="75634176"/>
        <c:crosses val="autoZero"/>
        <c:auto val="1"/>
        <c:lblAlgn val="ctr"/>
        <c:lblOffset val="100"/>
        <c:noMultiLvlLbl val="0"/>
      </c:catAx>
      <c:valAx>
        <c:axId val="75634176"/>
        <c:scaling>
          <c:orientation val="minMax"/>
          <c:max val="1"/>
        </c:scaling>
        <c:delete val="0"/>
        <c:axPos val="l"/>
        <c:majorGridlines/>
        <c:minorGridlines/>
        <c:title>
          <c:tx>
            <c:rich>
              <a:bodyPr/>
              <a:lstStyle/>
              <a:p>
                <a:pPr>
                  <a:defRPr sz="900" b="0"/>
                </a:pPr>
                <a:r>
                  <a:rPr lang="ja-JP" sz="900" b="0"/>
                  <a:t>充足率</a:t>
                </a:r>
              </a:p>
            </c:rich>
          </c:tx>
          <c:layout>
            <c:manualLayout>
              <c:xMode val="edge"/>
              <c:yMode val="edge"/>
              <c:x val="6.2716049382716049E-2"/>
              <c:y val="0.2351095461658842"/>
            </c:manualLayout>
          </c:layout>
          <c:overlay val="0"/>
        </c:title>
        <c:numFmt formatCode="General" sourceLinked="1"/>
        <c:majorTickMark val="out"/>
        <c:minorTickMark val="none"/>
        <c:tickLblPos val="nextTo"/>
        <c:spPr>
          <a:ln>
            <a:noFill/>
          </a:ln>
        </c:spPr>
        <c:crossAx val="75623808"/>
        <c:crosses val="autoZero"/>
        <c:crossBetween val="between"/>
        <c:minorUnit val="0.2"/>
      </c:valAx>
      <c:spPr>
        <a:ln>
          <a:solidFill>
            <a:schemeClr val="bg1">
              <a:lumMod val="50000"/>
            </a:schemeClr>
          </a:solidFill>
        </a:ln>
      </c:spPr>
    </c:plotArea>
    <c:legend>
      <c:legendPos val="t"/>
      <c:layout>
        <c:manualLayout>
          <c:xMode val="edge"/>
          <c:yMode val="edge"/>
          <c:x val="0.24078086419753086"/>
          <c:y val="5.9624413145539908E-2"/>
          <c:w val="0.69874660493827156"/>
          <c:h val="8.4289906103286391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'標準化後の比較 (2)'!$M$4</c:f>
              <c:strCache>
                <c:ptCount val="1"/>
                <c:pt idx="0">
                  <c:v>有効性（単位時間当たりの配送不足量）</c:v>
                </c:pt>
              </c:strCache>
            </c:strRef>
          </c:tx>
          <c:spPr>
            <a:solidFill>
              <a:srgbClr val="92D050"/>
            </a:solidFill>
          </c:spPr>
          <c:invertIfNegative val="0"/>
          <c:cat>
            <c:numRef>
              <c:f>'標準化後の比較 (2)'!$J$6:$J$14</c:f>
              <c:numCache>
                <c:formatCode>0.0</c:formatCode>
                <c:ptCount val="9"/>
                <c:pt idx="0">
                  <c:v>0.1</c:v>
                </c:pt>
                <c:pt idx="1">
                  <c:v>0.2</c:v>
                </c:pt>
                <c:pt idx="2">
                  <c:v>0.3</c:v>
                </c:pt>
                <c:pt idx="3">
                  <c:v>0.4</c:v>
                </c:pt>
                <c:pt idx="4">
                  <c:v>0.5</c:v>
                </c:pt>
                <c:pt idx="5">
                  <c:v>0.6</c:v>
                </c:pt>
                <c:pt idx="6">
                  <c:v>0.7</c:v>
                </c:pt>
                <c:pt idx="7">
                  <c:v>0.8</c:v>
                </c:pt>
                <c:pt idx="8">
                  <c:v>0.9</c:v>
                </c:pt>
              </c:numCache>
            </c:numRef>
          </c:cat>
          <c:val>
            <c:numRef>
              <c:f>'標準化後の比較 (2)'!$M$6:$M$14</c:f>
              <c:numCache>
                <c:formatCode>0.000</c:formatCode>
                <c:ptCount val="9"/>
                <c:pt idx="0">
                  <c:v>0.29899999999999999</c:v>
                </c:pt>
                <c:pt idx="1">
                  <c:v>0.184</c:v>
                </c:pt>
                <c:pt idx="2">
                  <c:v>0.184</c:v>
                </c:pt>
                <c:pt idx="3">
                  <c:v>6.6000000000000003E-2</c:v>
                </c:pt>
                <c:pt idx="4">
                  <c:v>5.5E-2</c:v>
                </c:pt>
                <c:pt idx="5">
                  <c:v>5.5E-2</c:v>
                </c:pt>
                <c:pt idx="6">
                  <c:v>4.2000000000000003E-2</c:v>
                </c:pt>
                <c:pt idx="7">
                  <c:v>4.1000000000000002E-2</c:v>
                </c:pt>
                <c:pt idx="8">
                  <c:v>3.3000000000000002E-2</c:v>
                </c:pt>
              </c:numCache>
            </c:numRef>
          </c:val>
        </c:ser>
        <c:ser>
          <c:idx val="2"/>
          <c:order val="1"/>
          <c:tx>
            <c:strRef>
              <c:f>'標準化後の比較 (2)'!$N$4</c:f>
              <c:strCache>
                <c:ptCount val="1"/>
                <c:pt idx="0">
                  <c:v>ダミー1</c:v>
                </c:pt>
              </c:strCache>
            </c:strRef>
          </c:tx>
          <c:invertIfNegative val="0"/>
          <c:cat>
            <c:numRef>
              <c:f>'標準化後の比較 (2)'!$J$6:$J$14</c:f>
              <c:numCache>
                <c:formatCode>0.0</c:formatCode>
                <c:ptCount val="9"/>
                <c:pt idx="0">
                  <c:v>0.1</c:v>
                </c:pt>
                <c:pt idx="1">
                  <c:v>0.2</c:v>
                </c:pt>
                <c:pt idx="2">
                  <c:v>0.3</c:v>
                </c:pt>
                <c:pt idx="3">
                  <c:v>0.4</c:v>
                </c:pt>
                <c:pt idx="4">
                  <c:v>0.5</c:v>
                </c:pt>
                <c:pt idx="5">
                  <c:v>0.6</c:v>
                </c:pt>
                <c:pt idx="6">
                  <c:v>0.7</c:v>
                </c:pt>
                <c:pt idx="7">
                  <c:v>0.8</c:v>
                </c:pt>
                <c:pt idx="8">
                  <c:v>0.9</c:v>
                </c:pt>
              </c:numCache>
            </c:numRef>
          </c:cat>
          <c:val>
            <c:numRef>
              <c:f>'標準化後の比較 (2)'!$N$6:$N$14</c:f>
              <c:numCache>
                <c:formatCode>General</c:formatCode>
                <c:ptCount val="9"/>
              </c:numCache>
            </c:numRef>
          </c:val>
        </c:ser>
        <c:ser>
          <c:idx val="3"/>
          <c:order val="2"/>
          <c:tx>
            <c:strRef>
              <c:f>'標準化後の比較 (2)'!$O$4</c:f>
              <c:strCache>
                <c:ptCount val="1"/>
                <c:pt idx="0">
                  <c:v>ダミー2</c:v>
                </c:pt>
              </c:strCache>
            </c:strRef>
          </c:tx>
          <c:invertIfNegative val="0"/>
          <c:cat>
            <c:numRef>
              <c:f>'標準化後の比較 (2)'!$J$6:$J$14</c:f>
              <c:numCache>
                <c:formatCode>0.0</c:formatCode>
                <c:ptCount val="9"/>
                <c:pt idx="0">
                  <c:v>0.1</c:v>
                </c:pt>
                <c:pt idx="1">
                  <c:v>0.2</c:v>
                </c:pt>
                <c:pt idx="2">
                  <c:v>0.3</c:v>
                </c:pt>
                <c:pt idx="3">
                  <c:v>0.4</c:v>
                </c:pt>
                <c:pt idx="4">
                  <c:v>0.5</c:v>
                </c:pt>
                <c:pt idx="5">
                  <c:v>0.6</c:v>
                </c:pt>
                <c:pt idx="6">
                  <c:v>0.7</c:v>
                </c:pt>
                <c:pt idx="7">
                  <c:v>0.8</c:v>
                </c:pt>
                <c:pt idx="8">
                  <c:v>0.9</c:v>
                </c:pt>
              </c:numCache>
            </c:numRef>
          </c:cat>
          <c:val>
            <c:numRef>
              <c:f>'標準化後の比較 (2)'!$O$6:$O$14</c:f>
              <c:numCache>
                <c:formatCode>General</c:formatCode>
                <c:ptCount val="9"/>
              </c:numCache>
            </c:numRef>
          </c:val>
        </c:ser>
        <c:ser>
          <c:idx val="4"/>
          <c:order val="3"/>
          <c:tx>
            <c:strRef>
              <c:f>'標準化後の比較 (2)'!$P$4</c:f>
              <c:strCache>
                <c:ptCount val="1"/>
                <c:pt idx="0">
                  <c:v>平等性（非充足率）</c:v>
                </c:pt>
              </c:strCache>
            </c:strRef>
          </c:tx>
          <c:spPr>
            <a:solidFill>
              <a:srgbClr val="0070C0"/>
            </a:solidFill>
          </c:spPr>
          <c:invertIfNegative val="0"/>
          <c:cat>
            <c:numRef>
              <c:f>'標準化後の比較 (2)'!$J$6:$J$14</c:f>
              <c:numCache>
                <c:formatCode>0.0</c:formatCode>
                <c:ptCount val="9"/>
                <c:pt idx="0">
                  <c:v>0.1</c:v>
                </c:pt>
                <c:pt idx="1">
                  <c:v>0.2</c:v>
                </c:pt>
                <c:pt idx="2">
                  <c:v>0.3</c:v>
                </c:pt>
                <c:pt idx="3">
                  <c:v>0.4</c:v>
                </c:pt>
                <c:pt idx="4">
                  <c:v>0.5</c:v>
                </c:pt>
                <c:pt idx="5">
                  <c:v>0.6</c:v>
                </c:pt>
                <c:pt idx="6">
                  <c:v>0.7</c:v>
                </c:pt>
                <c:pt idx="7">
                  <c:v>0.8</c:v>
                </c:pt>
                <c:pt idx="8">
                  <c:v>0.9</c:v>
                </c:pt>
              </c:numCache>
            </c:numRef>
          </c:cat>
          <c:val>
            <c:numRef>
              <c:f>'標準化後の比較 (2)'!$P$6:$P$14</c:f>
              <c:numCache>
                <c:formatCode>0.000</c:formatCode>
                <c:ptCount val="9"/>
                <c:pt idx="0">
                  <c:v>5.0000000000000001E-3</c:v>
                </c:pt>
                <c:pt idx="1">
                  <c:v>2.3E-2</c:v>
                </c:pt>
                <c:pt idx="2">
                  <c:v>2.3E-2</c:v>
                </c:pt>
                <c:pt idx="3">
                  <c:v>7.8E-2</c:v>
                </c:pt>
                <c:pt idx="4">
                  <c:v>8.6999999999999994E-2</c:v>
                </c:pt>
                <c:pt idx="5">
                  <c:v>8.6999999999999994E-2</c:v>
                </c:pt>
                <c:pt idx="6">
                  <c:v>0.11700000000000001</c:v>
                </c:pt>
                <c:pt idx="7">
                  <c:v>0.11899999999999999</c:v>
                </c:pt>
                <c:pt idx="8">
                  <c:v>0.184</c:v>
                </c:pt>
              </c:numCache>
            </c:numRef>
          </c:val>
        </c:ser>
        <c:dLbls>
          <c:showLegendKey val="0"/>
          <c:showVal val="0"/>
          <c:showCatName val="0"/>
          <c:showSerName val="0"/>
          <c:showPercent val="0"/>
          <c:showBubbleSize val="0"/>
        </c:dLbls>
        <c:gapWidth val="184"/>
        <c:overlap val="67"/>
        <c:axId val="75689984"/>
        <c:axId val="75691904"/>
      </c:barChart>
      <c:catAx>
        <c:axId val="75689984"/>
        <c:scaling>
          <c:orientation val="minMax"/>
        </c:scaling>
        <c:delete val="0"/>
        <c:axPos val="b"/>
        <c:title>
          <c:tx>
            <c:rich>
              <a:bodyPr/>
              <a:lstStyle/>
              <a:p>
                <a:pPr>
                  <a:defRPr sz="1200" b="0"/>
                </a:pPr>
                <a:r>
                  <a:rPr lang="en-US" sz="1200" b="0"/>
                  <a:t>α</a:t>
                </a:r>
                <a:endParaRPr lang="ja-JP" sz="1200" b="0"/>
              </a:p>
            </c:rich>
          </c:tx>
          <c:layout/>
          <c:overlay val="0"/>
        </c:title>
        <c:numFmt formatCode="0.0" sourceLinked="1"/>
        <c:majorTickMark val="none"/>
        <c:minorTickMark val="none"/>
        <c:tickLblPos val="nextTo"/>
        <c:crossAx val="75691904"/>
        <c:crosses val="autoZero"/>
        <c:auto val="1"/>
        <c:lblAlgn val="ctr"/>
        <c:lblOffset val="100"/>
        <c:noMultiLvlLbl val="0"/>
      </c:catAx>
      <c:valAx>
        <c:axId val="75691904"/>
        <c:scaling>
          <c:orientation val="minMax"/>
          <c:max val="0.4"/>
          <c:min val="0"/>
        </c:scaling>
        <c:delete val="0"/>
        <c:axPos val="l"/>
        <c:majorGridlines/>
        <c:minorGridlines>
          <c:spPr>
            <a:ln>
              <a:noFill/>
            </a:ln>
          </c:spPr>
        </c:minorGridlines>
        <c:title>
          <c:tx>
            <c:rich>
              <a:bodyPr/>
              <a:lstStyle/>
              <a:p>
                <a:pPr>
                  <a:defRPr b="0"/>
                </a:pPr>
                <a:r>
                  <a:rPr lang="ja-JP" b="0"/>
                  <a:t>目的関数値</a:t>
                </a:r>
              </a:p>
            </c:rich>
          </c:tx>
          <c:layout>
            <c:manualLayout>
              <c:xMode val="edge"/>
              <c:yMode val="edge"/>
              <c:x val="8.6748633879781423E-3"/>
              <c:y val="0.33707657657657664"/>
            </c:manualLayout>
          </c:layout>
          <c:overlay val="0"/>
        </c:title>
        <c:numFmt formatCode="0.000" sourceLinked="1"/>
        <c:majorTickMark val="out"/>
        <c:minorTickMark val="none"/>
        <c:tickLblPos val="nextTo"/>
        <c:spPr>
          <a:ln>
            <a:noFill/>
          </a:ln>
        </c:spPr>
        <c:crossAx val="75689984"/>
        <c:crosses val="autoZero"/>
        <c:crossBetween val="between"/>
        <c:majorUnit val="5.000000000000001E-2"/>
      </c:valAx>
      <c:spPr>
        <a:ln>
          <a:solidFill>
            <a:schemeClr val="bg1">
              <a:lumMod val="50000"/>
            </a:schemeClr>
          </a:solidFill>
        </a:ln>
      </c:spPr>
    </c:plotArea>
    <c:legend>
      <c:legendPos val="t"/>
      <c:legendEntry>
        <c:idx val="1"/>
        <c:delete val="1"/>
      </c:legendEntry>
      <c:legendEntry>
        <c:idx val="2"/>
        <c:delete val="1"/>
      </c:legendEntry>
      <c:layout>
        <c:manualLayout>
          <c:xMode val="edge"/>
          <c:yMode val="edge"/>
          <c:x val="0.16179326047358833"/>
          <c:y val="6.6741741741741745E-2"/>
          <c:w val="0.80364480874316935"/>
          <c:h val="8.0872747747747747E-2"/>
        </c:manualLayout>
      </c:layout>
      <c:overlay val="0"/>
    </c:legend>
    <c:plotVisOnly val="1"/>
    <c:dispBlanksAs val="gap"/>
    <c:showDLblsOverMax val="0"/>
  </c:chart>
  <c:spPr>
    <a:ln>
      <a:noFill/>
    </a:ln>
  </c:spPr>
  <c:txPr>
    <a:bodyPr/>
    <a:lstStyle/>
    <a:p>
      <a:pPr>
        <a:defRPr baseline="0">
          <a:latin typeface="Times New Roman" panose="02020603050405020304" pitchFamily="18" charset="0"/>
          <a:ea typeface="ＭＳ Ｐゴシック" panose="020B0600070205080204" pitchFamily="50" charset="-128"/>
        </a:defRPr>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12" Type="http://schemas.openxmlformats.org/officeDocument/2006/relationships/image" Target="../media/image20.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763" y="0"/>
            <a:ext cx="2918831" cy="493316"/>
          </a:xfrm>
          <a:prstGeom prst="rect">
            <a:avLst/>
          </a:prstGeom>
        </p:spPr>
        <p:txBody>
          <a:bodyPr vert="horz" lIns="91440" tIns="45720" rIns="91440" bIns="45720" rtlCol="0"/>
          <a:lstStyle>
            <a:lvl1pPr algn="r">
              <a:defRPr sz="1200"/>
            </a:lvl1pPr>
          </a:lstStyle>
          <a:p>
            <a:fld id="{D59EA800-6FF2-48B1-A94A-AE705009A42E}" type="datetimeFigureOut">
              <a:rPr kumimoji="1" lang="ja-JP" altLang="en-US" smtClean="0"/>
              <a:pPr/>
              <a:t>2016/5/24</a:t>
            </a:fld>
            <a:endParaRPr kumimoji="1" lang="ja-JP" altLang="en-US"/>
          </a:p>
        </p:txBody>
      </p:sp>
      <p:sp>
        <p:nvSpPr>
          <p:cNvPr id="4" name="フッター プレースホルダ 3"/>
          <p:cNvSpPr>
            <a:spLocks noGrp="1"/>
          </p:cNvSpPr>
          <p:nvPr>
            <p:ph type="ftr" sz="quarter" idx="2"/>
          </p:nvPr>
        </p:nvSpPr>
        <p:spPr>
          <a:xfrm>
            <a:off x="0" y="9370714"/>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763" y="9370714"/>
            <a:ext cx="2918831" cy="493316"/>
          </a:xfrm>
          <a:prstGeom prst="rect">
            <a:avLst/>
          </a:prstGeom>
        </p:spPr>
        <p:txBody>
          <a:bodyPr vert="horz" lIns="91440" tIns="45720" rIns="91440" bIns="45720" rtlCol="0" anchor="b"/>
          <a:lstStyle>
            <a:lvl1pPr algn="r">
              <a:defRPr sz="1200"/>
            </a:lvl1pPr>
          </a:lstStyle>
          <a:p>
            <a:fld id="{FDDF2E62-4873-416A-9329-5F7B4675687B}" type="slidenum">
              <a:rPr kumimoji="1" lang="ja-JP" altLang="en-US" smtClean="0"/>
              <a:pPr/>
              <a:t>‹#›</a:t>
            </a:fld>
            <a:endParaRPr kumimoji="1" lang="ja-JP" altLang="en-US"/>
          </a:p>
        </p:txBody>
      </p:sp>
    </p:spTree>
    <p:extLst>
      <p:ext uri="{BB962C8B-B14F-4D97-AF65-F5344CB8AC3E}">
        <p14:creationId xmlns:p14="http://schemas.microsoft.com/office/powerpoint/2010/main" val="3662205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F5663AD-B4AF-4B97-BED5-42EAEA07B20C}" type="datetimeFigureOut">
              <a:rPr kumimoji="1" lang="ja-JP" altLang="en-US" smtClean="0"/>
              <a:pPr/>
              <a:t>2016/5/24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FD3D382-7ACD-4D81-BEF9-AD2B32694636}" type="slidenum">
              <a:rPr kumimoji="1" lang="ja-JP" altLang="en-US" smtClean="0"/>
              <a:pPr/>
              <a:t>‹#›</a:t>
            </a:fld>
            <a:endParaRPr kumimoji="1" lang="ja-JP" altLang="en-US"/>
          </a:p>
        </p:txBody>
      </p:sp>
    </p:spTree>
    <p:extLst>
      <p:ext uri="{BB962C8B-B14F-4D97-AF65-F5344CB8AC3E}">
        <p14:creationId xmlns:p14="http://schemas.microsoft.com/office/powerpoint/2010/main" val="2898034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smtClean="0"/>
              <a:t>Next slide shows the notations, </a:t>
            </a:r>
          </a:p>
          <a:p>
            <a:r>
              <a:rPr kumimoji="1" lang="en-US" altLang="ja-JP" baseline="0" dirty="0" smtClean="0"/>
              <a:t>Indexes, and Parameters are so and so.</a:t>
            </a:r>
            <a:endParaRPr kumimoji="1" lang="en-US" altLang="ja-JP" baseline="0" dirty="0"/>
          </a:p>
          <a:p>
            <a:r>
              <a:rPr kumimoji="1" lang="en-US" altLang="ja-JP" baseline="0" dirty="0" smtClean="0"/>
              <a:t>And Decision Variables, </a:t>
            </a:r>
            <a:r>
              <a:rPr kumimoji="1" lang="en-US" altLang="ja-JP" baseline="0" dirty="0" err="1" smtClean="0"/>
              <a:t>xip</a:t>
            </a:r>
            <a:r>
              <a:rPr kumimoji="1" lang="en-US" altLang="ja-JP" baseline="0" dirty="0" smtClean="0"/>
              <a:t> means the amount of relief goods and </a:t>
            </a:r>
            <a:r>
              <a:rPr kumimoji="1" lang="en-US" altLang="ja-JP" baseline="0" dirty="0" err="1" smtClean="0"/>
              <a:t>ki</a:t>
            </a:r>
            <a:r>
              <a:rPr kumimoji="1" lang="en-US" altLang="ja-JP" baseline="0" dirty="0" smtClean="0"/>
              <a:t> is the number of vehicle to each shelter.</a:t>
            </a:r>
          </a:p>
        </p:txBody>
      </p:sp>
      <p:sp>
        <p:nvSpPr>
          <p:cNvPr id="4" name="スライド番号プレースホルダー 3"/>
          <p:cNvSpPr>
            <a:spLocks noGrp="1"/>
          </p:cNvSpPr>
          <p:nvPr>
            <p:ph type="sldNum" sz="quarter" idx="10"/>
          </p:nvPr>
        </p:nvSpPr>
        <p:spPr/>
        <p:txBody>
          <a:bodyPr/>
          <a:lstStyle/>
          <a:p>
            <a:fld id="{2FD3D382-7ACD-4D81-BEF9-AD2B32694636}" type="slidenum">
              <a:rPr kumimoji="1" lang="ja-JP" altLang="en-US" smtClean="0"/>
              <a:pPr/>
              <a:t>18</a:t>
            </a:fld>
            <a:endParaRPr kumimoji="1" lang="ja-JP" altLang="en-US"/>
          </a:p>
        </p:txBody>
      </p:sp>
    </p:spTree>
    <p:extLst>
      <p:ext uri="{BB962C8B-B14F-4D97-AF65-F5344CB8AC3E}">
        <p14:creationId xmlns:p14="http://schemas.microsoft.com/office/powerpoint/2010/main" val="527706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D3D382-7ACD-4D81-BEF9-AD2B32694636}" type="slidenum">
              <a:rPr kumimoji="1" lang="ja-JP" altLang="en-US" smtClean="0"/>
              <a:pPr/>
              <a:t>23</a:t>
            </a:fld>
            <a:endParaRPr kumimoji="1" lang="ja-JP" altLang="en-US"/>
          </a:p>
        </p:txBody>
      </p:sp>
    </p:spTree>
    <p:extLst>
      <p:ext uri="{BB962C8B-B14F-4D97-AF65-F5344CB8AC3E}">
        <p14:creationId xmlns:p14="http://schemas.microsoft.com/office/powerpoint/2010/main" val="313873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408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aseline="0" dirty="0">
              <a:latin typeface="Times New Roman" panose="02020603050405020304" pitchFamily="18" charset="0"/>
            </a:endParaRPr>
          </a:p>
        </p:txBody>
      </p:sp>
      <p:sp>
        <p:nvSpPr>
          <p:cNvPr id="2" name="タイトル 1"/>
          <p:cNvSpPr>
            <a:spLocks noGrp="1"/>
          </p:cNvSpPr>
          <p:nvPr>
            <p:ph type="ctrTitle" hasCustomPrompt="1"/>
          </p:nvPr>
        </p:nvSpPr>
        <p:spPr>
          <a:xfrm>
            <a:off x="685800" y="2520001"/>
            <a:ext cx="7772400" cy="1470025"/>
          </a:xfrm>
        </p:spPr>
        <p:txBody>
          <a:bodyPr/>
          <a:lstStyle>
            <a:lvl1pPr algn="ctr">
              <a:defRPr b="1" baseline="0">
                <a:solidFill>
                  <a:schemeClr val="bg1"/>
                </a:solidFill>
                <a:latin typeface="Times New Roman" panose="02020603050405020304" pitchFamily="18"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14" name="正方形/長方形 13"/>
          <p:cNvSpPr/>
          <p:nvPr userDrawn="1"/>
        </p:nvSpPr>
        <p:spPr>
          <a:xfrm>
            <a:off x="0" y="6462000"/>
            <a:ext cx="9144000" cy="3960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7"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74371F-D69F-4793-90C9-7663AD3EC201}" type="datetimeFigureOut">
              <a:rPr kumimoji="1" lang="ja-JP" altLang="en-US" smtClean="0"/>
              <a:pPr/>
              <a:t>2016/5/24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94C0189-E3E4-486A-848D-41AE9A13BC12}"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3" name="正方形/長方形 12"/>
          <p:cNvSpPr/>
          <p:nvPr userDrawn="1"/>
        </p:nvSpPr>
        <p:spPr>
          <a:xfrm>
            <a:off x="0" y="6462000"/>
            <a:ext cx="9144000" cy="396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0"/>
            <a:ext cx="9144000" cy="684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84000" y="1"/>
            <a:ext cx="8460000" cy="683999"/>
          </a:xfrm>
        </p:spPr>
        <p:txBody>
          <a:bodyPr>
            <a:normAutofit/>
          </a:bodyPr>
          <a:lstStyle>
            <a:lvl1pPr algn="l">
              <a:defRPr sz="3600" b="0" baseline="0">
                <a:solidFill>
                  <a:schemeClr val="bg1"/>
                </a:solidFill>
                <a:latin typeface="Times New Roman" panose="02020603050405020304" pitchFamily="18"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a:xfrm>
            <a:off x="467544" y="1066801"/>
            <a:ext cx="8203381" cy="4894263"/>
          </a:xfrm>
        </p:spPr>
        <p:txBody>
          <a:bodyPr/>
          <a:lstStyle>
            <a:lvl1pPr>
              <a:defRPr b="0" baseline="0">
                <a:latin typeface="Times New Roman" panose="02020603050405020304" pitchFamily="18" charset="0"/>
                <a:ea typeface="HGP創英角ｺﾞｼｯｸUB" pitchFamily="50" charset="-128"/>
                <a:cs typeface="Arial" pitchFamily="34" charset="0"/>
              </a:defRPr>
            </a:lvl1pPr>
            <a:lvl2pPr>
              <a:defRPr b="0" baseline="0">
                <a:latin typeface="Times New Roman" panose="02020603050405020304" pitchFamily="18" charset="0"/>
                <a:ea typeface="HGP創英角ｺﾞｼｯｸUB" pitchFamily="50" charset="-128"/>
                <a:cs typeface="Arial" pitchFamily="34" charset="0"/>
              </a:defRPr>
            </a:lvl2pPr>
            <a:lvl3pPr>
              <a:defRPr b="0" baseline="0">
                <a:latin typeface="Times New Roman" panose="02020603050405020304" pitchFamily="18" charset="0"/>
                <a:ea typeface="HGP創英角ｺﾞｼｯｸUB" pitchFamily="50" charset="-128"/>
                <a:cs typeface="Arial" pitchFamily="34" charset="0"/>
              </a:defRPr>
            </a:lvl3pPr>
            <a:lvl4pPr>
              <a:defRPr b="0" baseline="0">
                <a:latin typeface="Times New Roman" panose="02020603050405020304" pitchFamily="18" charset="0"/>
                <a:ea typeface="HGP創英角ｺﾞｼｯｸUB" pitchFamily="50" charset="-128"/>
                <a:cs typeface="Arial" pitchFamily="34" charset="0"/>
              </a:defRPr>
            </a:lvl4pPr>
            <a:lvl5pPr>
              <a:defRPr b="0" baseline="0">
                <a:latin typeface="Times New Roman" panose="02020603050405020304" pitchFamily="18" charset="0"/>
                <a:ea typeface="HGP創英角ｺﾞｼｯｸUB" pitchFamily="50" charset="-128"/>
                <a:cs typeface="Arial" pitchFamily="34" charset="0"/>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grpSp>
        <p:nvGrpSpPr>
          <p:cNvPr id="12" name="グループ化 11"/>
          <p:cNvGrpSpPr/>
          <p:nvPr userDrawn="1"/>
        </p:nvGrpSpPr>
        <p:grpSpPr>
          <a:xfrm>
            <a:off x="395536" y="86401"/>
            <a:ext cx="216024" cy="505484"/>
            <a:chOff x="395536" y="79200"/>
            <a:chExt cx="216024" cy="505484"/>
          </a:xfrm>
        </p:grpSpPr>
        <p:sp>
          <p:nvSpPr>
            <p:cNvPr id="10" name="正方形/長方形 9"/>
            <p:cNvSpPr/>
            <p:nvPr userDrawn="1"/>
          </p:nvSpPr>
          <p:spPr>
            <a:xfrm>
              <a:off x="395536" y="79200"/>
              <a:ext cx="14401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65841" y="80628"/>
              <a:ext cx="4571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5"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14" name="正方形/長方形 13"/>
          <p:cNvSpPr/>
          <p:nvPr userDrawn="1"/>
        </p:nvSpPr>
        <p:spPr>
          <a:xfrm>
            <a:off x="0" y="0"/>
            <a:ext cx="9144000" cy="6408000"/>
          </a:xfrm>
          <a:prstGeom prst="rect">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p:cNvSpPr>
            <a:spLocks noGrp="1"/>
          </p:cNvSpPr>
          <p:nvPr>
            <p:ph type="ctrTitle"/>
          </p:nvPr>
        </p:nvSpPr>
        <p:spPr>
          <a:xfrm>
            <a:off x="685800" y="2520001"/>
            <a:ext cx="7772400" cy="1470025"/>
          </a:xfrm>
        </p:spPr>
        <p:txBody>
          <a:bodyPr/>
          <a:lstStyle>
            <a:lvl1pPr algn="ctr">
              <a:defRPr b="1">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16" name="正方形/長方形 15"/>
          <p:cNvSpPr/>
          <p:nvPr userDrawn="1"/>
        </p:nvSpPr>
        <p:spPr>
          <a:xfrm>
            <a:off x="0" y="6462000"/>
            <a:ext cx="9144000" cy="3960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9"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8" name="図 7"/>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7439077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13" name="正方形/長方形 12"/>
          <p:cNvSpPr/>
          <p:nvPr userDrawn="1"/>
        </p:nvSpPr>
        <p:spPr>
          <a:xfrm>
            <a:off x="0" y="6462000"/>
            <a:ext cx="9144000" cy="396000"/>
          </a:xfrm>
          <a:prstGeom prst="rect">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0"/>
            <a:ext cx="9144000" cy="684000"/>
          </a:xfrm>
          <a:prstGeom prst="rect">
            <a:avLst/>
          </a:prstGeom>
          <a:solidFill>
            <a:srgbClr val="2159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84000" y="1"/>
            <a:ext cx="8460000" cy="683999"/>
          </a:xfrm>
        </p:spPr>
        <p:txBody>
          <a:bodyPr>
            <a:normAutofit/>
          </a:bodyPr>
          <a:lstStyle>
            <a:lvl1pPr algn="l">
              <a:defRPr sz="3600" b="0">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hasCustomPrompt="1"/>
          </p:nvPr>
        </p:nvSpPr>
        <p:spPr>
          <a:xfrm>
            <a:off x="467544" y="1066801"/>
            <a:ext cx="8203381" cy="4894263"/>
          </a:xfrm>
        </p:spPr>
        <p:txBody>
          <a:bodyPr/>
          <a:lstStyle>
            <a:lvl1pPr>
              <a:defRPr b="0">
                <a:latin typeface="Arial" pitchFamily="34" charset="0"/>
                <a:ea typeface="HGP創英角ｺﾞｼｯｸUB" pitchFamily="50" charset="-128"/>
                <a:cs typeface="Arial" pitchFamily="34" charset="0"/>
              </a:defRPr>
            </a:lvl1pPr>
            <a:lvl2pPr>
              <a:defRPr b="0">
                <a:latin typeface="Arial" pitchFamily="34" charset="0"/>
                <a:ea typeface="HGP創英角ｺﾞｼｯｸUB" pitchFamily="50" charset="-128"/>
                <a:cs typeface="Arial" pitchFamily="34" charset="0"/>
              </a:defRPr>
            </a:lvl2pPr>
            <a:lvl3pPr>
              <a:defRPr b="0">
                <a:latin typeface="Arial" pitchFamily="34" charset="0"/>
                <a:ea typeface="HGP創英角ｺﾞｼｯｸUB" pitchFamily="50" charset="-128"/>
                <a:cs typeface="Arial" pitchFamily="34" charset="0"/>
              </a:defRPr>
            </a:lvl3pPr>
            <a:lvl4pPr>
              <a:defRPr b="0">
                <a:latin typeface="Arial" pitchFamily="34" charset="0"/>
                <a:ea typeface="HGP創英角ｺﾞｼｯｸUB" pitchFamily="50" charset="-128"/>
                <a:cs typeface="Arial" pitchFamily="34" charset="0"/>
              </a:defRPr>
            </a:lvl4pPr>
            <a:lvl5pPr>
              <a:defRPr b="0">
                <a:latin typeface="Arial" pitchFamily="34" charset="0"/>
                <a:ea typeface="HGP創英角ｺﾞｼｯｸUB" pitchFamily="50" charset="-128"/>
                <a:cs typeface="Arial" pitchFamily="34" charset="0"/>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grpSp>
        <p:nvGrpSpPr>
          <p:cNvPr id="12" name="グループ化 11"/>
          <p:cNvGrpSpPr/>
          <p:nvPr userDrawn="1"/>
        </p:nvGrpSpPr>
        <p:grpSpPr>
          <a:xfrm>
            <a:off x="395536" y="86401"/>
            <a:ext cx="216024" cy="505484"/>
            <a:chOff x="395536" y="79200"/>
            <a:chExt cx="216024" cy="505484"/>
          </a:xfrm>
        </p:grpSpPr>
        <p:sp>
          <p:nvSpPr>
            <p:cNvPr id="10" name="正方形/長方形 9"/>
            <p:cNvSpPr/>
            <p:nvPr userDrawn="1"/>
          </p:nvSpPr>
          <p:spPr>
            <a:xfrm>
              <a:off x="395536" y="79200"/>
              <a:ext cx="14401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65841" y="80628"/>
              <a:ext cx="4571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5"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17" name="図 1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3645139131"/>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4" name="正方形/長方形 13"/>
          <p:cNvSpPr/>
          <p:nvPr userDrawn="1"/>
        </p:nvSpPr>
        <p:spPr>
          <a:xfrm>
            <a:off x="0" y="0"/>
            <a:ext cx="9144000" cy="6408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p:cNvSpPr>
            <a:spLocks noGrp="1"/>
          </p:cNvSpPr>
          <p:nvPr>
            <p:ph type="ctrTitle"/>
          </p:nvPr>
        </p:nvSpPr>
        <p:spPr>
          <a:xfrm>
            <a:off x="685800" y="2520001"/>
            <a:ext cx="7772400" cy="1470025"/>
          </a:xfrm>
        </p:spPr>
        <p:txBody>
          <a:bodyPr/>
          <a:lstStyle>
            <a:lvl1pPr algn="ctr">
              <a:defRPr b="1">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16" name="正方形/長方形 15"/>
          <p:cNvSpPr/>
          <p:nvPr userDrawn="1"/>
        </p:nvSpPr>
        <p:spPr>
          <a:xfrm>
            <a:off x="0" y="6462000"/>
            <a:ext cx="9144000" cy="3960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9"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8" name="図 7"/>
          <p:cNvPicPr>
            <a:picLocks noChangeAspect="1"/>
          </p:cNvPicPr>
          <p:nvPr userDrawn="1"/>
        </p:nvPicPr>
        <p:blipFill rotWithShape="1">
          <a:blip r:embed="rId2" cstate="print">
            <a:extLs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9562921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sp>
        <p:nvSpPr>
          <p:cNvPr id="13" name="正方形/長方形 12"/>
          <p:cNvSpPr/>
          <p:nvPr userDrawn="1"/>
        </p:nvSpPr>
        <p:spPr>
          <a:xfrm>
            <a:off x="0" y="6462000"/>
            <a:ext cx="9144000" cy="396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0"/>
            <a:ext cx="9144000" cy="684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84000" y="1"/>
            <a:ext cx="8460000" cy="683999"/>
          </a:xfrm>
        </p:spPr>
        <p:txBody>
          <a:bodyPr>
            <a:normAutofit/>
          </a:bodyPr>
          <a:lstStyle>
            <a:lvl1pPr algn="l">
              <a:defRPr sz="3600" b="0">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a:xfrm>
            <a:off x="467544" y="1066801"/>
            <a:ext cx="8203381" cy="4894263"/>
          </a:xfrm>
        </p:spPr>
        <p:txBody>
          <a:bodyPr/>
          <a:lstStyle>
            <a:lvl1pPr>
              <a:defRPr b="0">
                <a:latin typeface="Arial" pitchFamily="34" charset="0"/>
                <a:ea typeface="HGP創英角ｺﾞｼｯｸUB" pitchFamily="50" charset="-128"/>
                <a:cs typeface="Arial" pitchFamily="34" charset="0"/>
              </a:defRPr>
            </a:lvl1pPr>
            <a:lvl2pPr>
              <a:defRPr b="0">
                <a:latin typeface="Arial" pitchFamily="34" charset="0"/>
                <a:ea typeface="HGP創英角ｺﾞｼｯｸUB" pitchFamily="50" charset="-128"/>
                <a:cs typeface="Arial" pitchFamily="34" charset="0"/>
              </a:defRPr>
            </a:lvl2pPr>
            <a:lvl3pPr>
              <a:defRPr b="0">
                <a:latin typeface="Arial" pitchFamily="34" charset="0"/>
                <a:ea typeface="HGP創英角ｺﾞｼｯｸUB" pitchFamily="50" charset="-128"/>
                <a:cs typeface="Arial" pitchFamily="34" charset="0"/>
              </a:defRPr>
            </a:lvl3pPr>
            <a:lvl4pPr>
              <a:defRPr b="0">
                <a:latin typeface="Arial" pitchFamily="34" charset="0"/>
                <a:ea typeface="HGP創英角ｺﾞｼｯｸUB" pitchFamily="50" charset="-128"/>
                <a:cs typeface="Arial" pitchFamily="34" charset="0"/>
              </a:defRPr>
            </a:lvl4pPr>
            <a:lvl5pPr>
              <a:defRPr b="0">
                <a:latin typeface="Arial" pitchFamily="34" charset="0"/>
                <a:ea typeface="HGP創英角ｺﾞｼｯｸUB" pitchFamily="50" charset="-128"/>
                <a:cs typeface="Arial" pitchFamily="34" charset="0"/>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grpSp>
        <p:nvGrpSpPr>
          <p:cNvPr id="12" name="グループ化 11"/>
          <p:cNvGrpSpPr/>
          <p:nvPr userDrawn="1"/>
        </p:nvGrpSpPr>
        <p:grpSpPr>
          <a:xfrm>
            <a:off x="395536" y="86401"/>
            <a:ext cx="216024" cy="505484"/>
            <a:chOff x="395536" y="79200"/>
            <a:chExt cx="216024" cy="505484"/>
          </a:xfrm>
        </p:grpSpPr>
        <p:sp>
          <p:nvSpPr>
            <p:cNvPr id="10" name="正方形/長方形 9"/>
            <p:cNvSpPr/>
            <p:nvPr userDrawn="1"/>
          </p:nvSpPr>
          <p:spPr>
            <a:xfrm>
              <a:off x="395536" y="79200"/>
              <a:ext cx="14401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65841" y="80628"/>
              <a:ext cx="4571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5"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17" name="図 1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281033939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16" name="正方形/長方形 15"/>
          <p:cNvSpPr/>
          <p:nvPr userDrawn="1"/>
        </p:nvSpPr>
        <p:spPr>
          <a:xfrm>
            <a:off x="0" y="6462000"/>
            <a:ext cx="9144000" cy="3960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userDrawn="1"/>
        </p:nvSpPr>
        <p:spPr>
          <a:xfrm>
            <a:off x="0" y="0"/>
            <a:ext cx="9144000" cy="6408000"/>
          </a:xfrm>
          <a:prstGeom prst="rect">
            <a:avLst/>
          </a:prstGeom>
          <a:solidFill>
            <a:srgbClr val="807AA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p:cNvSpPr>
            <a:spLocks noGrp="1"/>
          </p:cNvSpPr>
          <p:nvPr>
            <p:ph type="ctrTitle"/>
          </p:nvPr>
        </p:nvSpPr>
        <p:spPr>
          <a:xfrm>
            <a:off x="685800" y="2520001"/>
            <a:ext cx="7772400" cy="1470025"/>
          </a:xfrm>
        </p:spPr>
        <p:txBody>
          <a:bodyPr/>
          <a:lstStyle>
            <a:lvl1pPr algn="ctr">
              <a:defRPr b="1">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18" name="テキスト ボックス 17"/>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9"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3" name="図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25676631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タイトルとコンテンツ">
    <p:spTree>
      <p:nvGrpSpPr>
        <p:cNvPr id="1" name=""/>
        <p:cNvGrpSpPr/>
        <p:nvPr/>
      </p:nvGrpSpPr>
      <p:grpSpPr>
        <a:xfrm>
          <a:off x="0" y="0"/>
          <a:ext cx="0" cy="0"/>
          <a:chOff x="0" y="0"/>
          <a:chExt cx="0" cy="0"/>
        </a:xfrm>
      </p:grpSpPr>
      <p:sp>
        <p:nvSpPr>
          <p:cNvPr id="13" name="正方形/長方形 12"/>
          <p:cNvSpPr/>
          <p:nvPr userDrawn="1"/>
        </p:nvSpPr>
        <p:spPr>
          <a:xfrm>
            <a:off x="0" y="6462000"/>
            <a:ext cx="9144000" cy="396000"/>
          </a:xfrm>
          <a:prstGeom prst="rect">
            <a:avLst/>
          </a:prstGeom>
          <a:solidFill>
            <a:srgbClr val="807AA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0"/>
            <a:ext cx="9144000" cy="684000"/>
          </a:xfrm>
          <a:prstGeom prst="rect">
            <a:avLst/>
          </a:prstGeom>
          <a:solidFill>
            <a:srgbClr val="807AA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84000" y="1"/>
            <a:ext cx="8460000" cy="683999"/>
          </a:xfrm>
        </p:spPr>
        <p:txBody>
          <a:bodyPr>
            <a:normAutofit/>
          </a:bodyPr>
          <a:lstStyle>
            <a:lvl1pPr algn="l">
              <a:defRPr sz="3600" b="0">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a:xfrm>
            <a:off x="467544" y="1066801"/>
            <a:ext cx="8203381" cy="4894263"/>
          </a:xfrm>
        </p:spPr>
        <p:txBody>
          <a:bodyPr/>
          <a:lstStyle>
            <a:lvl1pPr>
              <a:defRPr b="0">
                <a:latin typeface="Arial" pitchFamily="34" charset="0"/>
                <a:ea typeface="HGP創英角ｺﾞｼｯｸUB" pitchFamily="50" charset="-128"/>
                <a:cs typeface="Arial" pitchFamily="34" charset="0"/>
              </a:defRPr>
            </a:lvl1pPr>
            <a:lvl2pPr>
              <a:defRPr b="0">
                <a:latin typeface="Arial" pitchFamily="34" charset="0"/>
                <a:ea typeface="HGP創英角ｺﾞｼｯｸUB" pitchFamily="50" charset="-128"/>
                <a:cs typeface="Arial" pitchFamily="34" charset="0"/>
              </a:defRPr>
            </a:lvl2pPr>
            <a:lvl3pPr>
              <a:defRPr b="0">
                <a:latin typeface="Arial" pitchFamily="34" charset="0"/>
                <a:ea typeface="HGP創英角ｺﾞｼｯｸUB" pitchFamily="50" charset="-128"/>
                <a:cs typeface="Arial" pitchFamily="34" charset="0"/>
              </a:defRPr>
            </a:lvl3pPr>
            <a:lvl4pPr>
              <a:defRPr b="0">
                <a:latin typeface="Arial" pitchFamily="34" charset="0"/>
                <a:ea typeface="HGP創英角ｺﾞｼｯｸUB" pitchFamily="50" charset="-128"/>
                <a:cs typeface="Arial" pitchFamily="34" charset="0"/>
              </a:defRPr>
            </a:lvl4pPr>
            <a:lvl5pPr>
              <a:defRPr b="0">
                <a:latin typeface="Arial" pitchFamily="34" charset="0"/>
                <a:ea typeface="HGP創英角ｺﾞｼｯｸUB" pitchFamily="50" charset="-128"/>
                <a:cs typeface="Arial" pitchFamily="34" charset="0"/>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grpSp>
        <p:nvGrpSpPr>
          <p:cNvPr id="12" name="グループ化 11"/>
          <p:cNvGrpSpPr/>
          <p:nvPr userDrawn="1"/>
        </p:nvGrpSpPr>
        <p:grpSpPr>
          <a:xfrm>
            <a:off x="395536" y="86401"/>
            <a:ext cx="216024" cy="505484"/>
            <a:chOff x="395536" y="79200"/>
            <a:chExt cx="216024" cy="505484"/>
          </a:xfrm>
        </p:grpSpPr>
        <p:sp>
          <p:nvSpPr>
            <p:cNvPr id="10" name="正方形/長方形 9"/>
            <p:cNvSpPr/>
            <p:nvPr userDrawn="1"/>
          </p:nvSpPr>
          <p:spPr>
            <a:xfrm>
              <a:off x="395536" y="79200"/>
              <a:ext cx="14401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65841" y="80628"/>
              <a:ext cx="4571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5"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17" name="図 1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2316923913"/>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16" name="正方形/長方形 15"/>
          <p:cNvSpPr/>
          <p:nvPr userDrawn="1"/>
        </p:nvSpPr>
        <p:spPr>
          <a:xfrm>
            <a:off x="0" y="720000"/>
            <a:ext cx="9144000" cy="5688000"/>
          </a:xfrm>
          <a:prstGeom prst="rect">
            <a:avLst/>
          </a:prstGeom>
          <a:solidFill>
            <a:srgbClr val="EFE2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0" y="6462000"/>
            <a:ext cx="9144000" cy="3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0"/>
            <a:ext cx="9144000" cy="684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84000" y="1"/>
            <a:ext cx="8460000" cy="683999"/>
          </a:xfrm>
        </p:spPr>
        <p:txBody>
          <a:bodyPr>
            <a:normAutofit/>
          </a:bodyPr>
          <a:lstStyle>
            <a:lvl1pPr algn="l">
              <a:defRPr sz="4000" b="0">
                <a:solidFill>
                  <a:schemeClr val="bg1"/>
                </a:solidFill>
                <a:latin typeface="Arial" pitchFamily="34" charset="0"/>
                <a:ea typeface="HGP創英角ｺﾞｼｯｸUB" pitchFamily="50" charset="-128"/>
                <a:cs typeface="Arial" pitchFamily="34" charset="0"/>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a:xfrm>
            <a:off x="467544" y="1066801"/>
            <a:ext cx="8203381" cy="4894263"/>
          </a:xfrm>
        </p:spPr>
        <p:txBody>
          <a:bodyPr/>
          <a:lstStyle>
            <a:lvl1pPr>
              <a:defRPr b="0">
                <a:latin typeface="Arial" pitchFamily="34" charset="0"/>
                <a:ea typeface="HGP創英角ｺﾞｼｯｸUB" pitchFamily="50" charset="-128"/>
                <a:cs typeface="Arial" pitchFamily="34" charset="0"/>
              </a:defRPr>
            </a:lvl1pPr>
            <a:lvl2pPr>
              <a:defRPr b="0">
                <a:latin typeface="Arial" pitchFamily="34" charset="0"/>
                <a:ea typeface="HGP創英角ｺﾞｼｯｸUB" pitchFamily="50" charset="-128"/>
                <a:cs typeface="Arial" pitchFamily="34" charset="0"/>
              </a:defRPr>
            </a:lvl2pPr>
            <a:lvl3pPr>
              <a:defRPr b="0">
                <a:latin typeface="Arial" pitchFamily="34" charset="0"/>
                <a:ea typeface="HGP創英角ｺﾞｼｯｸUB" pitchFamily="50" charset="-128"/>
                <a:cs typeface="Arial" pitchFamily="34" charset="0"/>
              </a:defRPr>
            </a:lvl3pPr>
            <a:lvl4pPr>
              <a:defRPr b="0">
                <a:latin typeface="Arial" pitchFamily="34" charset="0"/>
                <a:ea typeface="HGP創英角ｺﾞｼｯｸUB" pitchFamily="50" charset="-128"/>
                <a:cs typeface="Arial" pitchFamily="34" charset="0"/>
              </a:defRPr>
            </a:lvl4pPr>
            <a:lvl5pPr>
              <a:defRPr b="0">
                <a:latin typeface="Arial" pitchFamily="34" charset="0"/>
                <a:ea typeface="HGP創英角ｺﾞｼｯｸUB" pitchFamily="50" charset="-128"/>
                <a:cs typeface="Arial" pitchFamily="34" charset="0"/>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grpSp>
        <p:nvGrpSpPr>
          <p:cNvPr id="12" name="グループ化 11"/>
          <p:cNvGrpSpPr/>
          <p:nvPr userDrawn="1"/>
        </p:nvGrpSpPr>
        <p:grpSpPr>
          <a:xfrm>
            <a:off x="395536" y="86401"/>
            <a:ext cx="216024" cy="505484"/>
            <a:chOff x="395536" y="79200"/>
            <a:chExt cx="216024" cy="505484"/>
          </a:xfrm>
        </p:grpSpPr>
        <p:sp>
          <p:nvSpPr>
            <p:cNvPr id="10" name="正方形/長方形 9"/>
            <p:cNvSpPr/>
            <p:nvPr userDrawn="1"/>
          </p:nvSpPr>
          <p:spPr>
            <a:xfrm>
              <a:off x="395536" y="79200"/>
              <a:ext cx="14401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565841" y="80628"/>
              <a:ext cx="4571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userDrawn="1"/>
        </p:nvSpPr>
        <p:spPr>
          <a:xfrm>
            <a:off x="2" y="6525345"/>
            <a:ext cx="4644007" cy="276999"/>
          </a:xfrm>
          <a:prstGeom prst="rect">
            <a:avLst/>
          </a:prstGeom>
          <a:noFill/>
        </p:spPr>
        <p:txBody>
          <a:bodyPr wrap="square" rtlCol="0" anchor="ctr">
            <a:spAutoFit/>
          </a:bodyPr>
          <a:lstStyle/>
          <a:p>
            <a:r>
              <a:rPr lang="ja-JP" altLang="en-US" sz="1200" b="1" spc="300" dirty="0" smtClean="0">
                <a:solidFill>
                  <a:schemeClr val="bg1"/>
                </a:solidFill>
                <a:latin typeface="Arial" pitchFamily="34" charset="0"/>
                <a:ea typeface="HGPｺﾞｼｯｸE" pitchFamily="50" charset="-128"/>
                <a:cs typeface="Arial" pitchFamily="34" charset="0"/>
              </a:rPr>
              <a:t>  </a:t>
            </a:r>
            <a:r>
              <a:rPr lang="en-US" altLang="ja-JP" sz="1200" b="1" spc="300" dirty="0" smtClean="0">
                <a:solidFill>
                  <a:schemeClr val="bg1"/>
                </a:solidFill>
                <a:latin typeface="Arial" pitchFamily="34" charset="0"/>
                <a:ea typeface="HGPｺﾞｼｯｸE" pitchFamily="50" charset="-128"/>
                <a:cs typeface="Arial" pitchFamily="34" charset="0"/>
              </a:rPr>
              <a:t>TOKYO METROPOLITAN UNIVERSITY</a:t>
            </a:r>
            <a:r>
              <a:rPr kumimoji="1" lang="ja-JP" altLang="en-US" sz="1200" b="1" spc="300" dirty="0" smtClean="0">
                <a:solidFill>
                  <a:schemeClr val="bg1"/>
                </a:solidFill>
                <a:latin typeface="HGPｺﾞｼｯｸE" pitchFamily="50" charset="-128"/>
                <a:ea typeface="HGPｺﾞｼｯｸE" pitchFamily="50" charset="-128"/>
              </a:rPr>
              <a:t> </a:t>
            </a:r>
            <a:endParaRPr kumimoji="1" lang="ja-JP" altLang="en-US" sz="1200" b="1" dirty="0">
              <a:solidFill>
                <a:schemeClr val="bg1"/>
              </a:solidFill>
              <a:latin typeface="Arial" pitchFamily="34" charset="0"/>
              <a:ea typeface="HGPｺﾞｼｯｸE" pitchFamily="50" charset="-128"/>
              <a:cs typeface="Arial" pitchFamily="34" charset="0"/>
            </a:endParaRPr>
          </a:p>
        </p:txBody>
      </p:sp>
      <p:sp>
        <p:nvSpPr>
          <p:cNvPr id="15" name="スライド番号プレースホルダ 5"/>
          <p:cNvSpPr txBox="1">
            <a:spLocks/>
          </p:cNvSpPr>
          <p:nvPr userDrawn="1"/>
        </p:nvSpPr>
        <p:spPr>
          <a:xfrm>
            <a:off x="7884000" y="6462000"/>
            <a:ext cx="1162472" cy="39600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bg1"/>
                </a:solidFill>
                <a:latin typeface="Arial" pitchFamily="34" charset="0"/>
                <a:ea typeface="+mn-ea"/>
                <a:cs typeface="Arial"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94C0189-E3E4-486A-848D-41AE9A13BC12}" type="slidenum">
              <a:rPr lang="ja-JP" altLang="en-US" b="1" smtClean="0">
                <a:latin typeface="Arial" pitchFamily="34" charset="0"/>
                <a:cs typeface="Arial" pitchFamily="34" charset="0"/>
              </a:rPr>
              <a:pPr/>
              <a:t>‹#›</a:t>
            </a:fld>
            <a:endParaRPr lang="ja-JP" altLang="en-US" b="1" dirty="0">
              <a:latin typeface="Arial" pitchFamily="34" charset="0"/>
              <a:cs typeface="Arial" pitchFamily="34" charset="0"/>
            </a:endParaRPr>
          </a:p>
        </p:txBody>
      </p:sp>
      <p:pic>
        <p:nvPicPr>
          <p:cNvPr id="18" name="図 17"/>
          <p:cNvPicPr>
            <a:picLocks noChangeAspect="1"/>
          </p:cNvPicPr>
          <p:nvPr userDrawn="1"/>
        </p:nvPicPr>
        <p:blipFill rotWithShape="1">
          <a:blip r:embed="rId2" cstate="print">
            <a:extLst>
              <a:ext uri="{28A0092B-C50C-407E-A947-70E740481C1C}">
                <a14:useLocalDpi xmlns:a14="http://schemas.microsoft.com/office/drawing/2010/main" val="0"/>
              </a:ext>
            </a:extLst>
          </a:blip>
          <a:srcRect l="31802" t="23740" r="38600" b="46553"/>
          <a:stretch/>
        </p:blipFill>
        <p:spPr>
          <a:xfrm>
            <a:off x="7884002" y="6093297"/>
            <a:ext cx="943583" cy="764704"/>
          </a:xfrm>
          <a:prstGeom prst="rect">
            <a:avLst/>
          </a:prstGeom>
        </p:spPr>
      </p:pic>
    </p:spTree>
    <p:extLst>
      <p:ext uri="{BB962C8B-B14F-4D97-AF65-F5344CB8AC3E}">
        <p14:creationId xmlns:p14="http://schemas.microsoft.com/office/powerpoint/2010/main" val="4010600713"/>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4371F-D69F-4793-90C9-7663AD3EC201}" type="datetimeFigureOut">
              <a:rPr kumimoji="1" lang="ja-JP" altLang="en-US" smtClean="0"/>
              <a:pPr/>
              <a:t>2016/5/24</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C0189-E3E4-486A-848D-41AE9A13BC1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6" r:id="rId4"/>
    <p:sldLayoutId id="2147483660" r:id="rId5"/>
    <p:sldLayoutId id="2147483657" r:id="rId6"/>
    <p:sldLayoutId id="2147483661" r:id="rId7"/>
    <p:sldLayoutId id="2147483658" r:id="rId8"/>
    <p:sldLayoutId id="2147483662" r:id="rId9"/>
    <p:sldLayoutId id="2147483655" r:id="rId10"/>
  </p:sldLayoutIdLst>
  <p:timing>
    <p:tnLst>
      <p:par>
        <p:cTn id="1" dur="indefinite" restart="never" nodeType="tmRoot"/>
      </p:par>
    </p:tnLst>
  </p:timing>
  <p:txStyles>
    <p:titleStyle>
      <a:lvl1pPr algn="ctr" defTabSz="914400" rtl="0" eaLnBrk="1" latinLnBrk="0" hangingPunct="1">
        <a:spcBef>
          <a:spcPct val="0"/>
        </a:spcBef>
        <a:buNone/>
        <a:defRPr kumimoji="1" sz="44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kumimoji="1" sz="3200" b="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kumimoji="1" sz="2800" b="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kumimoji="1" sz="2400" b="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kumimoji="1" sz="2000" b="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kumimoji="1" sz="20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7.bin"/><Relationship Id="rId18" Type="http://schemas.openxmlformats.org/officeDocument/2006/relationships/image" Target="../media/image16.wmf"/><Relationship Id="rId26" Type="http://schemas.openxmlformats.org/officeDocument/2006/relationships/image" Target="../media/image20.wmf"/><Relationship Id="rId3" Type="http://schemas.openxmlformats.org/officeDocument/2006/relationships/oleObject" Target="../embeddings/oleObject2.bin"/><Relationship Id="rId21" Type="http://schemas.openxmlformats.org/officeDocument/2006/relationships/oleObject" Target="../embeddings/oleObject11.bin"/><Relationship Id="rId7" Type="http://schemas.openxmlformats.org/officeDocument/2006/relationships/oleObject" Target="../embeddings/oleObject4.bin"/><Relationship Id="rId12" Type="http://schemas.openxmlformats.org/officeDocument/2006/relationships/image" Target="../media/image13.wmf"/><Relationship Id="rId17" Type="http://schemas.openxmlformats.org/officeDocument/2006/relationships/oleObject" Target="../embeddings/oleObject9.bin"/><Relationship Id="rId25" Type="http://schemas.openxmlformats.org/officeDocument/2006/relationships/oleObject" Target="../embeddings/oleObject13.bin"/><Relationship Id="rId2" Type="http://schemas.openxmlformats.org/officeDocument/2006/relationships/slideLayout" Target="../slideLayouts/slideLayout2.xml"/><Relationship Id="rId16" Type="http://schemas.openxmlformats.org/officeDocument/2006/relationships/image" Target="../media/image15.wmf"/><Relationship Id="rId20" Type="http://schemas.openxmlformats.org/officeDocument/2006/relationships/image" Target="../media/image17.wmf"/><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6.bin"/><Relationship Id="rId24" Type="http://schemas.openxmlformats.org/officeDocument/2006/relationships/image" Target="../media/image19.wmf"/><Relationship Id="rId5" Type="http://schemas.openxmlformats.org/officeDocument/2006/relationships/oleObject" Target="../embeddings/oleObject3.bin"/><Relationship Id="rId15" Type="http://schemas.openxmlformats.org/officeDocument/2006/relationships/oleObject" Target="../embeddings/oleObject8.bin"/><Relationship Id="rId23" Type="http://schemas.openxmlformats.org/officeDocument/2006/relationships/oleObject" Target="../embeddings/oleObject12.bin"/><Relationship Id="rId10" Type="http://schemas.openxmlformats.org/officeDocument/2006/relationships/image" Target="../media/image12.wmf"/><Relationship Id="rId19" Type="http://schemas.openxmlformats.org/officeDocument/2006/relationships/oleObject" Target="../embeddings/oleObject10.bin"/><Relationship Id="rId4" Type="http://schemas.openxmlformats.org/officeDocument/2006/relationships/image" Target="../media/image9.wmf"/><Relationship Id="rId9" Type="http://schemas.openxmlformats.org/officeDocument/2006/relationships/oleObject" Target="../embeddings/oleObject5.bin"/><Relationship Id="rId14" Type="http://schemas.openxmlformats.org/officeDocument/2006/relationships/image" Target="../media/image14.wmf"/><Relationship Id="rId22" Type="http://schemas.openxmlformats.org/officeDocument/2006/relationships/image" Target="../media/image18.wmf"/></Relationships>
</file>

<file path=ppt/slides/_rels/slide21.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2.wmf"/><Relationship Id="rId5" Type="http://schemas.openxmlformats.org/officeDocument/2006/relationships/oleObject" Target="../embeddings/oleObject15.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5.emf"/><Relationship Id="rId4" Type="http://schemas.openxmlformats.org/officeDocument/2006/relationships/package" Target="../embeddings/Microsoft_Excel_Worksheet1.xlsx"/></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7.wmf"/><Relationship Id="rId5" Type="http://schemas.openxmlformats.org/officeDocument/2006/relationships/oleObject" Target="../embeddings/oleObject20.bin"/><Relationship Id="rId4" Type="http://schemas.openxmlformats.org/officeDocument/2006/relationships/image" Target="../media/image26.wmf"/></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247007"/>
            <a:ext cx="7772400" cy="1470025"/>
          </a:xfrm>
        </p:spPr>
        <p:txBody>
          <a:bodyPr>
            <a:normAutofit/>
          </a:bodyPr>
          <a:lstStyle/>
          <a:p>
            <a:pPr algn="l"/>
            <a:r>
              <a:rPr lang="ja-JP" altLang="en-US" sz="4000" b="0" dirty="0" smtClean="0">
                <a:latin typeface="Arial" pitchFamily="34" charset="0"/>
                <a:cs typeface="Arial" pitchFamily="34" charset="0"/>
              </a:rPr>
              <a:t>　 人道支援ロジスティクスの</a:t>
            </a:r>
            <a:r>
              <a:rPr lang="en-US" altLang="ja-JP" sz="4000" b="0" dirty="0" smtClean="0">
                <a:latin typeface="Arial" pitchFamily="34" charset="0"/>
                <a:cs typeface="Arial" pitchFamily="34" charset="0"/>
              </a:rPr>
              <a:t/>
            </a:r>
            <a:br>
              <a:rPr lang="en-US" altLang="ja-JP" sz="4000" b="0" dirty="0" smtClean="0">
                <a:latin typeface="Arial" pitchFamily="34" charset="0"/>
                <a:cs typeface="Arial" pitchFamily="34" charset="0"/>
              </a:rPr>
            </a:br>
            <a:r>
              <a:rPr lang="en-US" altLang="ja-JP" sz="4000" b="0" dirty="0" smtClean="0">
                <a:latin typeface="Arial" pitchFamily="34" charset="0"/>
                <a:cs typeface="Arial" pitchFamily="34" charset="0"/>
              </a:rPr>
              <a:t>		</a:t>
            </a:r>
            <a:r>
              <a:rPr lang="ja-JP" altLang="en-US" sz="4000" b="0" dirty="0" smtClean="0">
                <a:latin typeface="Arial" pitchFamily="34" charset="0"/>
                <a:cs typeface="Arial" pitchFamily="34" charset="0"/>
              </a:rPr>
              <a:t>　多目的評価に関する研究</a:t>
            </a:r>
            <a:endParaRPr lang="en-US" altLang="zh-CN" sz="4000" b="0" dirty="0">
              <a:latin typeface="Arial" pitchFamily="34" charset="0"/>
              <a:cs typeface="Arial" pitchFamily="34" charset="0"/>
            </a:endParaRPr>
          </a:p>
        </p:txBody>
      </p:sp>
      <p:sp>
        <p:nvSpPr>
          <p:cNvPr id="3" name="テキスト ボックス 2"/>
          <p:cNvSpPr txBox="1"/>
          <p:nvPr/>
        </p:nvSpPr>
        <p:spPr>
          <a:xfrm>
            <a:off x="5364088" y="4246056"/>
            <a:ext cx="3240360" cy="1323439"/>
          </a:xfrm>
          <a:prstGeom prst="rect">
            <a:avLst/>
          </a:prstGeom>
          <a:noFill/>
        </p:spPr>
        <p:txBody>
          <a:bodyPr wrap="square" rtlCol="0">
            <a:spAutoFit/>
          </a:bodyPr>
          <a:lstStyle/>
          <a:p>
            <a:r>
              <a:rPr lang="ja-JP" altLang="en-US" sz="2000" dirty="0">
                <a:solidFill>
                  <a:schemeClr val="bg1"/>
                </a:solidFill>
                <a:latin typeface="+mj-ea"/>
                <a:ea typeface="+mj-ea"/>
              </a:rPr>
              <a:t>首都</a:t>
            </a:r>
            <a:r>
              <a:rPr lang="ja-JP" altLang="en-US" sz="2000" dirty="0" smtClean="0">
                <a:solidFill>
                  <a:schemeClr val="bg1"/>
                </a:solidFill>
                <a:latin typeface="+mj-ea"/>
                <a:ea typeface="+mj-ea"/>
              </a:rPr>
              <a:t>大学東京大学院</a:t>
            </a:r>
            <a:endParaRPr lang="en-US" altLang="ja-JP" sz="2000" dirty="0" smtClean="0">
              <a:solidFill>
                <a:schemeClr val="bg1"/>
              </a:solidFill>
              <a:latin typeface="+mj-ea"/>
              <a:ea typeface="+mj-ea"/>
            </a:endParaRPr>
          </a:p>
          <a:p>
            <a:r>
              <a:rPr kumimoji="1" lang="ja-JP" altLang="en-US" sz="2000" dirty="0" smtClean="0">
                <a:solidFill>
                  <a:schemeClr val="bg1"/>
                </a:solidFill>
                <a:latin typeface="+mj-ea"/>
                <a:ea typeface="+mj-ea"/>
              </a:rPr>
              <a:t>システムデザイン研究科</a:t>
            </a:r>
            <a:endParaRPr kumimoji="1" lang="en-US" altLang="ja-JP" sz="2000" dirty="0" smtClean="0">
              <a:solidFill>
                <a:schemeClr val="bg1"/>
              </a:solidFill>
              <a:latin typeface="+mj-ea"/>
              <a:ea typeface="+mj-ea"/>
            </a:endParaRPr>
          </a:p>
          <a:p>
            <a:r>
              <a:rPr kumimoji="1" lang="ja-JP" altLang="en-US" sz="2000" dirty="0" smtClean="0">
                <a:solidFill>
                  <a:schemeClr val="bg1"/>
                </a:solidFill>
                <a:latin typeface="+mj-ea"/>
                <a:ea typeface="+mj-ea"/>
              </a:rPr>
              <a:t>経営システムデザイン学域</a:t>
            </a:r>
            <a:endParaRPr kumimoji="1" lang="en-US" altLang="ja-JP" sz="2000" dirty="0" smtClean="0">
              <a:solidFill>
                <a:schemeClr val="bg1"/>
              </a:solidFill>
              <a:latin typeface="+mj-ea"/>
              <a:ea typeface="+mj-ea"/>
            </a:endParaRPr>
          </a:p>
          <a:p>
            <a:r>
              <a:rPr lang="ja-JP" altLang="en-US" sz="2000" dirty="0" smtClean="0">
                <a:solidFill>
                  <a:schemeClr val="bg1"/>
                </a:solidFill>
                <a:latin typeface="+mj-ea"/>
                <a:ea typeface="+mj-ea"/>
              </a:rPr>
              <a:t>小林 毅央</a:t>
            </a:r>
            <a:r>
              <a:rPr lang="ja-JP" altLang="en-US" sz="2000" dirty="0">
                <a:solidFill>
                  <a:schemeClr val="bg1"/>
                </a:solidFill>
                <a:latin typeface="+mj-ea"/>
                <a:ea typeface="+mj-ea"/>
              </a:rPr>
              <a:t>，</a:t>
            </a:r>
            <a:r>
              <a:rPr lang="ja-JP" altLang="en-US" sz="2000" dirty="0" smtClean="0">
                <a:solidFill>
                  <a:schemeClr val="bg1"/>
                </a:solidFill>
                <a:latin typeface="+mj-ea"/>
                <a:ea typeface="+mj-ea"/>
              </a:rPr>
              <a:t>開沼 泰隆</a:t>
            </a:r>
            <a:endParaRPr kumimoji="1" lang="ja-JP" altLang="en-US" sz="2000" dirty="0">
              <a:solidFill>
                <a:schemeClr val="bg1"/>
              </a:solidFill>
              <a:latin typeface="+mj-ea"/>
              <a:ea typeface="+mj-ea"/>
            </a:endParaRPr>
          </a:p>
        </p:txBody>
      </p:sp>
    </p:spTree>
    <p:extLst>
      <p:ext uri="{BB962C8B-B14F-4D97-AF65-F5344CB8AC3E}">
        <p14:creationId xmlns:p14="http://schemas.microsoft.com/office/powerpoint/2010/main" val="512614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4" name="コンテンツ プレースホルダー 2"/>
          <p:cNvSpPr txBox="1">
            <a:spLocks/>
          </p:cNvSpPr>
          <p:nvPr/>
        </p:nvSpPr>
        <p:spPr>
          <a:xfrm>
            <a:off x="467544" y="1122774"/>
            <a:ext cx="8203381" cy="12100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b="0" kern="1200" baseline="0">
                <a:solidFill>
                  <a:schemeClr val="tx1"/>
                </a:solidFill>
                <a:latin typeface="Times New Roman" panose="02020603050405020304" pitchFamily="18" charset="0"/>
                <a:ea typeface="HGP創英角ｺﾞｼｯｸUB" pitchFamily="50" charset="-128"/>
                <a:cs typeface="Arial" pitchFamily="34" charset="0"/>
              </a:defRPr>
            </a:lvl1pPr>
            <a:lvl2pPr marL="742950" indent="-285750" algn="l" defTabSz="914400" rtl="0" eaLnBrk="1" latinLnBrk="0" hangingPunct="1">
              <a:spcBef>
                <a:spcPct val="20000"/>
              </a:spcBef>
              <a:buFont typeface="Arial" pitchFamily="34" charset="0"/>
              <a:buChar char="–"/>
              <a:defRPr kumimoji="1" sz="2800" b="0" kern="1200" baseline="0">
                <a:solidFill>
                  <a:schemeClr val="tx1"/>
                </a:solidFill>
                <a:latin typeface="Times New Roman" panose="02020603050405020304" pitchFamily="18" charset="0"/>
                <a:ea typeface="HGP創英角ｺﾞｼｯｸUB" pitchFamily="50" charset="-128"/>
                <a:cs typeface="Arial" pitchFamily="34" charset="0"/>
              </a:defRPr>
            </a:lvl2pPr>
            <a:lvl3pPr marL="1143000" indent="-228600" algn="l" defTabSz="914400" rtl="0" eaLnBrk="1" latinLnBrk="0" hangingPunct="1">
              <a:spcBef>
                <a:spcPct val="20000"/>
              </a:spcBef>
              <a:buFont typeface="Arial" pitchFamily="34" charset="0"/>
              <a:buChar char="•"/>
              <a:defRPr kumimoji="1" sz="2400" b="0" kern="1200" baseline="0">
                <a:solidFill>
                  <a:schemeClr val="tx1"/>
                </a:solidFill>
                <a:latin typeface="Times New Roman" panose="02020603050405020304" pitchFamily="18" charset="0"/>
                <a:ea typeface="HGP創英角ｺﾞｼｯｸUB" pitchFamily="50" charset="-128"/>
                <a:cs typeface="Arial" pitchFamily="34" charset="0"/>
              </a:defRPr>
            </a:lvl3pPr>
            <a:lvl4pPr marL="1600200" indent="-228600" algn="l" defTabSz="914400" rtl="0" eaLnBrk="1" latinLnBrk="0" hangingPunct="1">
              <a:spcBef>
                <a:spcPct val="20000"/>
              </a:spcBef>
              <a:buFont typeface="Arial" pitchFamily="34" charset="0"/>
              <a:buChar char="–"/>
              <a:defRPr kumimoji="1" sz="2000" b="0" kern="1200" baseline="0">
                <a:solidFill>
                  <a:schemeClr val="tx1"/>
                </a:solidFill>
                <a:latin typeface="Times New Roman" panose="02020603050405020304" pitchFamily="18" charset="0"/>
                <a:ea typeface="HGP創英角ｺﾞｼｯｸUB" pitchFamily="50" charset="-128"/>
                <a:cs typeface="Arial" pitchFamily="34" charset="0"/>
              </a:defRPr>
            </a:lvl4pPr>
            <a:lvl5pPr marL="2057400" indent="-228600" algn="l" defTabSz="914400" rtl="0" eaLnBrk="1" latinLnBrk="0" hangingPunct="1">
              <a:spcBef>
                <a:spcPct val="20000"/>
              </a:spcBef>
              <a:buFont typeface="Arial" pitchFamily="34" charset="0"/>
              <a:buChar char="»"/>
              <a:defRPr kumimoji="1" sz="2000" b="0" kern="1200" baseline="0">
                <a:solidFill>
                  <a:schemeClr val="tx1"/>
                </a:solidFill>
                <a:latin typeface="Times New Roman" panose="02020603050405020304" pitchFamily="18" charset="0"/>
                <a:ea typeface="HGP創英角ｺﾞｼｯｸUB"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u"/>
            </a:pPr>
            <a:r>
              <a:rPr lang="ja-JP" altLang="en-US" sz="2400" dirty="0" smtClean="0">
                <a:ea typeface="ＭＳ Ｐゴシック" panose="020B0600070205080204" pitchFamily="50" charset="-128"/>
              </a:rPr>
              <a:t>添田大智，加幡美音，開沼泰隆：“災害救援活動のためのロジスティクス・モデルに関する研究”， 日本経営工学会論文誌，</a:t>
            </a:r>
            <a:r>
              <a:rPr lang="en-US" altLang="ja-JP" sz="2400" dirty="0" smtClean="0">
                <a:ea typeface="ＭＳ Ｐゴシック" panose="020B0600070205080204" pitchFamily="50" charset="-128"/>
                <a:cs typeface="Times New Roman" panose="02020603050405020304" pitchFamily="18" charset="0"/>
              </a:rPr>
              <a:t>Vol.66</a:t>
            </a:r>
            <a:r>
              <a:rPr lang="ja-JP" altLang="en-US" sz="2400" dirty="0" err="1" smtClean="0">
                <a:ea typeface="ＭＳ Ｐゴシック" panose="020B0600070205080204" pitchFamily="50" charset="-128"/>
              </a:rPr>
              <a:t>，</a:t>
            </a:r>
            <a:r>
              <a:rPr lang="en-US" altLang="ja-JP" sz="2400" dirty="0" smtClean="0">
                <a:ea typeface="ＭＳ Ｐゴシック" panose="020B0600070205080204" pitchFamily="50" charset="-128"/>
                <a:cs typeface="Times New Roman" panose="02020603050405020304" pitchFamily="18" charset="0"/>
              </a:rPr>
              <a:t>No.1</a:t>
            </a:r>
            <a:r>
              <a:rPr lang="ja-JP" altLang="en-US" sz="2400" dirty="0" err="1" smtClean="0">
                <a:ea typeface="ＭＳ Ｐゴシック" panose="020B0600070205080204" pitchFamily="50" charset="-128"/>
                <a:cs typeface="Times New Roman" panose="02020603050405020304" pitchFamily="18" charset="0"/>
              </a:rPr>
              <a:t>，</a:t>
            </a:r>
            <a:r>
              <a:rPr lang="en-US" altLang="ja-JP" sz="2400" dirty="0" smtClean="0">
                <a:ea typeface="ＭＳ Ｐゴシック" panose="020B0600070205080204" pitchFamily="50" charset="-128"/>
                <a:cs typeface="Times New Roman" panose="02020603050405020304" pitchFamily="18" charset="0"/>
              </a:rPr>
              <a:t>pp.23-29 </a:t>
            </a:r>
            <a:r>
              <a:rPr lang="en-US" altLang="ja-JP" sz="2400" dirty="0" smtClean="0">
                <a:ea typeface="ＭＳ Ｐゴシック" panose="020B0600070205080204" pitchFamily="50" charset="-128"/>
              </a:rPr>
              <a:t>(2015)</a:t>
            </a:r>
            <a:endParaRPr lang="ja-JP" altLang="en-US" sz="2400" dirty="0">
              <a:ea typeface="ＭＳ Ｐゴシック" panose="020B0600070205080204" pitchFamily="50" charset="-128"/>
            </a:endParaRPr>
          </a:p>
        </p:txBody>
      </p:sp>
      <p:sp>
        <p:nvSpPr>
          <p:cNvPr id="5" name="テキスト ボックス 4"/>
          <p:cNvSpPr txBox="1"/>
          <p:nvPr/>
        </p:nvSpPr>
        <p:spPr>
          <a:xfrm>
            <a:off x="683568" y="2516703"/>
            <a:ext cx="777686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Times New Roman" panose="02020603050405020304" pitchFamily="18" charset="0"/>
                <a:ea typeface="ＭＳ Ｐゴシック" panose="020B0600070205080204" pitchFamily="50" charset="-128"/>
              </a:rPr>
              <a:t>災害</a:t>
            </a:r>
            <a:r>
              <a:rPr lang="ja-JP" altLang="en-US" sz="2400" dirty="0" smtClean="0">
                <a:latin typeface="Times New Roman" panose="02020603050405020304" pitchFamily="18" charset="0"/>
                <a:ea typeface="ＭＳ Ｐゴシック" panose="020B0600070205080204" pitchFamily="50" charset="-128"/>
              </a:rPr>
              <a:t>時</a:t>
            </a:r>
            <a:r>
              <a:rPr lang="ja-JP" altLang="en-US" sz="2400" dirty="0">
                <a:latin typeface="Times New Roman" panose="02020603050405020304" pitchFamily="18" charset="0"/>
                <a:ea typeface="ＭＳ Ｐゴシック" panose="020B0600070205080204" pitchFamily="50" charset="-128"/>
              </a:rPr>
              <a:t>の</a:t>
            </a:r>
            <a:r>
              <a:rPr lang="ja-JP" altLang="en-US" sz="2400" dirty="0" smtClean="0">
                <a:latin typeface="Times New Roman" panose="02020603050405020304" pitchFamily="18" charset="0"/>
                <a:ea typeface="ＭＳ Ｐゴシック" panose="020B0600070205080204" pitchFamily="50" charset="-128"/>
              </a:rPr>
              <a:t>救援物資配送において，複数の避難所に偏りなく　　公平に物資を配送するために，</a:t>
            </a:r>
            <a:r>
              <a:rPr lang="ja-JP" altLang="en-US" sz="2400" dirty="0" smtClean="0">
                <a:solidFill>
                  <a:srgbClr val="0070C0"/>
                </a:solidFill>
                <a:latin typeface="Times New Roman" panose="02020603050405020304" pitchFamily="18" charset="0"/>
                <a:ea typeface="ＭＳ Ｐゴシック" panose="020B0600070205080204" pitchFamily="50" charset="-128"/>
              </a:rPr>
              <a:t>充足率</a:t>
            </a:r>
            <a:r>
              <a:rPr lang="ja-JP" altLang="en-US" sz="2400" dirty="0" smtClean="0">
                <a:latin typeface="Times New Roman" panose="02020603050405020304" pitchFamily="18" charset="0"/>
                <a:ea typeface="ＭＳ Ｐゴシック" panose="020B0600070205080204" pitchFamily="50" charset="-128"/>
              </a:rPr>
              <a:t>の概念を取り入れる　　ことによって，災害救援のロジスティクスの</a:t>
            </a:r>
            <a:r>
              <a:rPr lang="ja-JP" altLang="en-US" sz="2400" b="1" dirty="0" smtClean="0">
                <a:solidFill>
                  <a:srgbClr val="0070C0"/>
                </a:solidFill>
                <a:latin typeface="Times New Roman" panose="02020603050405020304" pitchFamily="18" charset="0"/>
                <a:ea typeface="ＭＳ Ｐゴシック" panose="020B0600070205080204" pitchFamily="50" charset="-128"/>
              </a:rPr>
              <a:t>平等性</a:t>
            </a:r>
            <a:r>
              <a:rPr lang="ja-JP" altLang="en-US" sz="2400" dirty="0" smtClean="0">
                <a:latin typeface="Times New Roman" panose="02020603050405020304" pitchFamily="18" charset="0"/>
                <a:ea typeface="ＭＳ Ｐゴシック" panose="020B0600070205080204" pitchFamily="50" charset="-128"/>
              </a:rPr>
              <a:t>を考慮</a:t>
            </a:r>
            <a:endParaRPr kumimoji="1" lang="ja-JP" altLang="en-US" sz="2400" dirty="0">
              <a:latin typeface="Times New Roman" panose="02020603050405020304" pitchFamily="18" charset="0"/>
              <a:ea typeface="ＭＳ Ｐゴシック" panose="020B0600070205080204" pitchFamily="50" charset="-128"/>
            </a:endParaRPr>
          </a:p>
        </p:txBody>
      </p:sp>
      <p:sp>
        <p:nvSpPr>
          <p:cNvPr id="6" name="テキスト ボックス 5"/>
          <p:cNvSpPr txBox="1"/>
          <p:nvPr/>
        </p:nvSpPr>
        <p:spPr>
          <a:xfrm>
            <a:off x="575557" y="4469050"/>
            <a:ext cx="7992887" cy="1200329"/>
          </a:xfrm>
          <a:prstGeom prst="rect">
            <a:avLst/>
          </a:prstGeom>
          <a:solidFill>
            <a:schemeClr val="accent6">
              <a:lumMod val="20000"/>
              <a:lumOff val="80000"/>
            </a:schemeClr>
          </a:solid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この研究では，平等性の部分に特化</a:t>
            </a:r>
            <a:r>
              <a:rPr lang="ja-JP" altLang="en-US" sz="2400" dirty="0">
                <a:latin typeface="Times New Roman" panose="02020603050405020304" pitchFamily="18" charset="0"/>
                <a:ea typeface="ＭＳ Ｐゴシック" panose="020B0600070205080204" pitchFamily="50" charset="-128"/>
              </a:rPr>
              <a:t>した</a:t>
            </a:r>
            <a:r>
              <a:rPr lang="ja-JP" altLang="en-US" sz="2400" dirty="0" smtClean="0">
                <a:latin typeface="Times New Roman" panose="02020603050405020304" pitchFamily="18" charset="0"/>
                <a:ea typeface="ＭＳ Ｐゴシック" panose="020B0600070205080204" pitchFamily="50" charset="-128"/>
              </a:rPr>
              <a:t>もの</a:t>
            </a:r>
            <a:r>
              <a:rPr lang="ja-JP" altLang="en-US" sz="2400" dirty="0">
                <a:latin typeface="Times New Roman" panose="02020603050405020304" pitchFamily="18" charset="0"/>
                <a:ea typeface="ＭＳ Ｐゴシック" panose="020B0600070205080204" pitchFamily="50" charset="-128"/>
              </a:rPr>
              <a:t>であるため</a:t>
            </a:r>
            <a:r>
              <a:rPr lang="ja-JP" altLang="en-US" sz="2400" dirty="0" smtClean="0">
                <a:latin typeface="Times New Roman" panose="02020603050405020304" pitchFamily="18" charset="0"/>
                <a:ea typeface="ＭＳ Ｐゴシック" panose="020B0600070205080204" pitchFamily="50" charset="-128"/>
              </a:rPr>
              <a:t>，</a:t>
            </a:r>
            <a:endParaRPr lang="en-US" altLang="ja-JP" sz="2400" dirty="0" smtClean="0">
              <a:latin typeface="Times New Roman" panose="02020603050405020304" pitchFamily="18" charset="0"/>
              <a:ea typeface="ＭＳ Ｐゴシック" panose="020B0600070205080204" pitchFamily="50" charset="-128"/>
            </a:endParaRPr>
          </a:p>
          <a:p>
            <a:r>
              <a:rPr kumimoji="1" lang="ja-JP" altLang="en-US" sz="2400" dirty="0" smtClean="0">
                <a:latin typeface="Times New Roman" panose="02020603050405020304" pitchFamily="18" charset="0"/>
                <a:ea typeface="ＭＳ Ｐゴシック" panose="020B0600070205080204" pitchFamily="50" charset="-128"/>
              </a:rPr>
              <a:t>災害救援のロジスティクスとして，平等性</a:t>
            </a:r>
            <a:r>
              <a:rPr kumimoji="1" lang="ja-JP" altLang="en-US" sz="2400" dirty="0">
                <a:latin typeface="Times New Roman" panose="02020603050405020304" pitchFamily="18" charset="0"/>
                <a:ea typeface="ＭＳ Ｐゴシック" panose="020B0600070205080204" pitchFamily="50" charset="-128"/>
              </a:rPr>
              <a:t>のみしか考えられていない</a:t>
            </a:r>
          </a:p>
        </p:txBody>
      </p:sp>
      <p:sp>
        <p:nvSpPr>
          <p:cNvPr id="8" name="下矢印 7"/>
          <p:cNvSpPr/>
          <p:nvPr/>
        </p:nvSpPr>
        <p:spPr>
          <a:xfrm>
            <a:off x="4247964" y="3861048"/>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580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a:xfrm>
            <a:off x="467544" y="764704"/>
            <a:ext cx="8203381" cy="2362199"/>
          </a:xfrm>
        </p:spPr>
        <p:txBody>
          <a:bodyPr/>
          <a:lstStyle/>
          <a:p>
            <a:pPr lvl="0">
              <a:buFont typeface="Wingdings" panose="05000000000000000000" pitchFamily="2" charset="2"/>
              <a:buChar char="u"/>
            </a:pPr>
            <a:r>
              <a:rPr lang="en-US" altLang="ja-JP" sz="2200" dirty="0">
                <a:ea typeface="ＭＳ Ｐゴシック" panose="020B0600070205080204" pitchFamily="50" charset="-128"/>
              </a:rPr>
              <a:t>Huang, M., </a:t>
            </a:r>
            <a:r>
              <a:rPr lang="en-US" altLang="ja-JP" sz="2200" dirty="0" err="1">
                <a:ea typeface="ＭＳ Ｐゴシック" panose="020B0600070205080204" pitchFamily="50" charset="-128"/>
              </a:rPr>
              <a:t>Smilowitz</a:t>
            </a:r>
            <a:r>
              <a:rPr lang="en-US" altLang="ja-JP" sz="2200" dirty="0">
                <a:ea typeface="ＭＳ Ｐゴシック" panose="020B0600070205080204" pitchFamily="50" charset="-128"/>
              </a:rPr>
              <a:t>, K., </a:t>
            </a:r>
            <a:r>
              <a:rPr lang="en-US" altLang="ja-JP" sz="2200" dirty="0" err="1">
                <a:ea typeface="ＭＳ Ｐゴシック" panose="020B0600070205080204" pitchFamily="50" charset="-128"/>
              </a:rPr>
              <a:t>Balcik</a:t>
            </a:r>
            <a:r>
              <a:rPr lang="en-US" altLang="ja-JP" sz="2200" dirty="0">
                <a:ea typeface="ＭＳ Ｐゴシック" panose="020B0600070205080204" pitchFamily="50" charset="-128"/>
              </a:rPr>
              <a:t>, B.: “Models for relief routing: Equity, efficiency and efficacy”, </a:t>
            </a:r>
            <a:r>
              <a:rPr lang="en-US" altLang="ja-JP" sz="2200" i="1" dirty="0">
                <a:ea typeface="ＭＳ Ｐゴシック" panose="020B0600070205080204" pitchFamily="50" charset="-128"/>
              </a:rPr>
              <a:t>Transportation Research Part E</a:t>
            </a:r>
            <a:r>
              <a:rPr lang="en-US" altLang="ja-JP" sz="2200" dirty="0">
                <a:ea typeface="ＭＳ Ｐゴシック" panose="020B0600070205080204" pitchFamily="50" charset="-128"/>
              </a:rPr>
              <a:t>, Vol.48, pp.2-18 (2012</a:t>
            </a:r>
            <a:r>
              <a:rPr lang="en-US" altLang="ja-JP" sz="2200" dirty="0" smtClean="0">
                <a:ea typeface="ＭＳ Ｐゴシック" panose="020B0600070205080204" pitchFamily="50" charset="-128"/>
              </a:rPr>
              <a:t>)</a:t>
            </a:r>
          </a:p>
          <a:p>
            <a:pPr lvl="0">
              <a:buFont typeface="Wingdings" panose="05000000000000000000" pitchFamily="2" charset="2"/>
              <a:buChar char="u"/>
            </a:pPr>
            <a:r>
              <a:rPr lang="ja-JP" altLang="ja-JP" sz="2200" dirty="0">
                <a:solidFill>
                  <a:prstClr val="black"/>
                </a:solidFill>
                <a:ea typeface="ＭＳ Ｐゴシック" panose="020B0600070205080204" pitchFamily="50" charset="-128"/>
              </a:rPr>
              <a:t>加藤伊人，久保幹雄：“人道支援ロジスティクス活動における数理最適化アプローチ在庫配送計画モデル”，スケジューリング・シンポジウム</a:t>
            </a:r>
            <a:r>
              <a:rPr lang="en-US" altLang="ja-JP" sz="2200" dirty="0">
                <a:solidFill>
                  <a:prstClr val="black"/>
                </a:solidFill>
                <a:ea typeface="ＭＳ Ｐゴシック" panose="020B0600070205080204" pitchFamily="50" charset="-128"/>
              </a:rPr>
              <a:t>2012</a:t>
            </a:r>
            <a:endParaRPr lang="ja-JP" altLang="ja-JP" sz="2200" dirty="0">
              <a:solidFill>
                <a:prstClr val="black"/>
              </a:solidFill>
              <a:ea typeface="ＭＳ Ｐゴシック" panose="020B0600070205080204" pitchFamily="50" charset="-128"/>
            </a:endParaRPr>
          </a:p>
          <a:p>
            <a:pPr lvl="0"/>
            <a:endParaRPr lang="ja-JP" altLang="ja-JP" sz="2400" dirty="0">
              <a:ea typeface="ＭＳ Ｐゴシック" panose="020B0600070205080204" pitchFamily="50" charset="-128"/>
            </a:endParaRPr>
          </a:p>
          <a:p>
            <a:endParaRPr kumimoji="1" lang="ja-JP" altLang="en-US" dirty="0">
              <a:ea typeface="ＭＳ Ｐゴシック" panose="020B0600070205080204" pitchFamily="50" charset="-128"/>
            </a:endParaRPr>
          </a:p>
        </p:txBody>
      </p:sp>
      <p:sp>
        <p:nvSpPr>
          <p:cNvPr id="7" name="テキスト ボックス 6"/>
          <p:cNvSpPr txBox="1"/>
          <p:nvPr/>
        </p:nvSpPr>
        <p:spPr>
          <a:xfrm>
            <a:off x="233772" y="2982887"/>
            <a:ext cx="8676456" cy="23442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ts val="3500"/>
              </a:lnSpc>
            </a:pPr>
            <a:r>
              <a:rPr kumimoji="1" lang="ja-JP" altLang="en-US" sz="2200" dirty="0" smtClean="0">
                <a:latin typeface="Times New Roman" panose="02020603050405020304" pitchFamily="18" charset="0"/>
                <a:ea typeface="ＭＳ Ｐゴシック" panose="020B0600070205080204" pitchFamily="50" charset="-128"/>
              </a:rPr>
              <a:t>人道支援ロジスティクスに対し，</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三</a:t>
            </a:r>
            <a:r>
              <a:rPr lang="ja-JP" altLang="en-US" sz="2200" dirty="0" smtClean="0">
                <a:latin typeface="Times New Roman" panose="02020603050405020304" pitchFamily="18" charset="0"/>
                <a:ea typeface="ＭＳ Ｐゴシック" panose="020B0600070205080204" pitchFamily="50" charset="-128"/>
              </a:rPr>
              <a:t>つの</a:t>
            </a:r>
            <a:r>
              <a:rPr kumimoji="1" lang="ja-JP" altLang="en-US" sz="2200" dirty="0" smtClean="0">
                <a:latin typeface="Times New Roman" panose="02020603050405020304" pitchFamily="18" charset="0"/>
                <a:ea typeface="ＭＳ Ｐゴシック" panose="020B0600070205080204" pitchFamily="50" charset="-128"/>
              </a:rPr>
              <a:t>評価指標が提案されている</a:t>
            </a:r>
            <a:endParaRPr kumimoji="1" lang="en-US" altLang="ja-JP" sz="2200" dirty="0" smtClean="0">
              <a:latin typeface="Times New Roman" panose="02020603050405020304" pitchFamily="18" charset="0"/>
              <a:ea typeface="ＭＳ Ｐゴシック" panose="020B0600070205080204" pitchFamily="50" charset="-128"/>
            </a:endParaRPr>
          </a:p>
          <a:p>
            <a:pPr marL="457200" indent="-457200">
              <a:lnSpc>
                <a:spcPts val="3500"/>
              </a:lnSpc>
              <a:buClr>
                <a:schemeClr val="tx1"/>
              </a:buClr>
              <a:buFont typeface="Wingdings" panose="05000000000000000000" pitchFamily="2" charset="2"/>
              <a:buChar char="Ø"/>
            </a:pPr>
            <a:r>
              <a:rPr lang="ja-JP" altLang="en-US" sz="2200" dirty="0" smtClean="0">
                <a:solidFill>
                  <a:srgbClr val="FF0000"/>
                </a:solidFill>
                <a:latin typeface="Times New Roman" panose="02020603050405020304" pitchFamily="18" charset="0"/>
                <a:ea typeface="ＭＳ Ｐゴシック" panose="020B0600070205080204" pitchFamily="50" charset="-128"/>
              </a:rPr>
              <a:t>効率性</a:t>
            </a:r>
            <a:r>
              <a:rPr lang="ja-JP" altLang="en-US" sz="2200" dirty="0" smtClean="0">
                <a:latin typeface="Times New Roman" panose="02020603050405020304" pitchFamily="18" charset="0"/>
                <a:ea typeface="ＭＳ Ｐゴシック" panose="020B0600070205080204" pitchFamily="50" charset="-128"/>
              </a:rPr>
              <a:t>：総配送時間や総配送費用を考えた，</a:t>
            </a:r>
            <a:r>
              <a:rPr lang="ja-JP" altLang="en-US" sz="2200" u="heavy" dirty="0" smtClean="0">
                <a:uFill>
                  <a:solidFill>
                    <a:srgbClr val="FF0000"/>
                  </a:solidFill>
                </a:uFill>
                <a:latin typeface="Times New Roman" panose="02020603050405020304" pitchFamily="18" charset="0"/>
                <a:ea typeface="ＭＳ Ｐゴシック" panose="020B0600070205080204" pitchFamily="50" charset="-128"/>
              </a:rPr>
              <a:t>総配送コストの最小化</a:t>
            </a:r>
            <a:endParaRPr lang="en-US" altLang="ja-JP" sz="2200" u="heavy" dirty="0" smtClean="0">
              <a:uFill>
                <a:solidFill>
                  <a:srgbClr val="FF0000"/>
                </a:solidFill>
              </a:uFill>
              <a:latin typeface="Times New Roman" panose="02020603050405020304" pitchFamily="18" charset="0"/>
              <a:ea typeface="ＭＳ Ｐゴシック" panose="020B0600070205080204" pitchFamily="50" charset="-128"/>
            </a:endParaRPr>
          </a:p>
          <a:p>
            <a:pPr marL="457200" indent="-457200">
              <a:buClr>
                <a:schemeClr val="tx1"/>
              </a:buClr>
              <a:buFont typeface="Wingdings" panose="05000000000000000000" pitchFamily="2" charset="2"/>
              <a:buChar char="Ø"/>
            </a:pPr>
            <a:r>
              <a:rPr kumimoji="1" lang="ja-JP" altLang="en-US" sz="2200" dirty="0" smtClean="0">
                <a:solidFill>
                  <a:srgbClr val="0070C0"/>
                </a:solidFill>
                <a:latin typeface="Times New Roman" panose="02020603050405020304" pitchFamily="18" charset="0"/>
                <a:ea typeface="ＭＳ Ｐゴシック" panose="020B0600070205080204" pitchFamily="50" charset="-128"/>
              </a:rPr>
              <a:t>平等性</a:t>
            </a:r>
            <a:r>
              <a:rPr lang="ja-JP" altLang="en-US" sz="2200" dirty="0" smtClean="0">
                <a:latin typeface="Times New Roman" panose="02020603050405020304" pitchFamily="18" charset="0"/>
                <a:ea typeface="ＭＳ Ｐゴシック" panose="020B0600070205080204" pitchFamily="50" charset="-128"/>
              </a:rPr>
              <a:t>：満たされない需要量の最小化を考慮した，各避難所への</a:t>
            </a:r>
            <a:endParaRPr lang="en-US" altLang="ja-JP" sz="2200" dirty="0" smtClean="0">
              <a:latin typeface="Times New Roman" panose="02020603050405020304" pitchFamily="18" charset="0"/>
              <a:ea typeface="ＭＳ Ｐゴシック" panose="020B0600070205080204" pitchFamily="50" charset="-128"/>
            </a:endParaRPr>
          </a:p>
          <a:p>
            <a:pPr>
              <a:buClr>
                <a:schemeClr val="tx1"/>
              </a:buClr>
            </a:pPr>
            <a:r>
              <a:rPr lang="ja-JP" altLang="en-US" sz="2200" dirty="0">
                <a:uFill>
                  <a:solidFill>
                    <a:srgbClr val="0070C0"/>
                  </a:solidFill>
                </a:uFill>
                <a:latin typeface="Times New Roman" panose="02020603050405020304" pitchFamily="18" charset="0"/>
                <a:ea typeface="ＭＳ Ｐゴシック" panose="020B0600070205080204" pitchFamily="50" charset="-128"/>
              </a:rPr>
              <a:t>　</a:t>
            </a:r>
            <a:r>
              <a:rPr lang="ja-JP" altLang="en-US" sz="2200" dirty="0" smtClean="0">
                <a:uFill>
                  <a:solidFill>
                    <a:srgbClr val="0070C0"/>
                  </a:solidFill>
                </a:uFill>
                <a:latin typeface="Times New Roman" panose="02020603050405020304" pitchFamily="18" charset="0"/>
                <a:ea typeface="ＭＳ Ｐゴシック" panose="020B0600070205080204" pitchFamily="50" charset="-128"/>
              </a:rPr>
              <a:t>　　　　　　  </a:t>
            </a:r>
            <a:r>
              <a:rPr lang="ja-JP" altLang="en-US" sz="2200" u="heavy" dirty="0" smtClean="0">
                <a:uFill>
                  <a:solidFill>
                    <a:srgbClr val="0070C0"/>
                  </a:solidFill>
                </a:uFill>
                <a:latin typeface="Times New Roman" panose="02020603050405020304" pitchFamily="18" charset="0"/>
                <a:ea typeface="ＭＳ Ｐゴシック" panose="020B0600070205080204" pitchFamily="50" charset="-128"/>
              </a:rPr>
              <a:t>公平な配送</a:t>
            </a:r>
            <a:r>
              <a:rPr lang="ja-JP" altLang="en-US" sz="2200" dirty="0" smtClean="0">
                <a:uFill>
                  <a:solidFill>
                    <a:srgbClr val="0070C0"/>
                  </a:solidFill>
                </a:uFill>
                <a:latin typeface="Times New Roman" panose="02020603050405020304" pitchFamily="18" charset="0"/>
                <a:ea typeface="ＭＳ Ｐゴシック" panose="020B0600070205080204" pitchFamily="50" charset="-128"/>
              </a:rPr>
              <a:t>を目指している</a:t>
            </a:r>
            <a:endParaRPr kumimoji="1" lang="en-US" altLang="ja-JP" sz="2200" dirty="0" smtClean="0">
              <a:solidFill>
                <a:srgbClr val="0070C0"/>
              </a:solidFill>
              <a:uFill>
                <a:solidFill>
                  <a:srgbClr val="0070C0"/>
                </a:solidFill>
              </a:uFill>
              <a:latin typeface="Times New Roman" panose="02020603050405020304" pitchFamily="18" charset="0"/>
              <a:ea typeface="ＭＳ Ｐゴシック" panose="020B0600070205080204" pitchFamily="50" charset="-128"/>
            </a:endParaRPr>
          </a:p>
          <a:p>
            <a:pPr marL="457200" indent="-457200">
              <a:buClr>
                <a:schemeClr val="tx1"/>
              </a:buClr>
              <a:buFont typeface="Wingdings" panose="05000000000000000000" pitchFamily="2" charset="2"/>
              <a:buChar char="Ø"/>
            </a:pPr>
            <a:r>
              <a:rPr lang="ja-JP" altLang="en-US" sz="2200" dirty="0" smtClean="0">
                <a:solidFill>
                  <a:srgbClr val="00B050"/>
                </a:solidFill>
                <a:latin typeface="Times New Roman" panose="02020603050405020304" pitchFamily="18" charset="0"/>
                <a:ea typeface="ＭＳ Ｐゴシック" panose="020B0600070205080204" pitchFamily="50" charset="-128"/>
              </a:rPr>
              <a:t>有効性</a:t>
            </a:r>
            <a:r>
              <a:rPr lang="ja-JP" altLang="en-US" sz="2200" dirty="0" smtClean="0">
                <a:latin typeface="Times New Roman" panose="02020603050405020304" pitchFamily="18" charset="0"/>
                <a:ea typeface="ＭＳ Ｐゴシック" panose="020B0600070205080204" pitchFamily="50" charset="-128"/>
              </a:rPr>
              <a:t>：配送量で重み付けした総配送時間の最小化</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(Huang et al.)</a:t>
            </a:r>
            <a:r>
              <a:rPr lang="ja-JP" altLang="en-US" sz="2200" dirty="0" smtClean="0">
                <a:latin typeface="Times New Roman" panose="02020603050405020304" pitchFamily="18" charset="0"/>
                <a:ea typeface="ＭＳ Ｐゴシック" panose="020B0600070205080204" pitchFamily="50" charset="-128"/>
              </a:rPr>
              <a:t>や</a:t>
            </a:r>
            <a:endParaRPr lang="en-US" altLang="ja-JP" sz="2200" dirty="0">
              <a:latin typeface="Times New Roman" panose="02020603050405020304" pitchFamily="18" charset="0"/>
              <a:ea typeface="ＭＳ Ｐゴシック" panose="020B0600070205080204" pitchFamily="50" charset="-128"/>
            </a:endParaRPr>
          </a:p>
          <a:p>
            <a:pPr>
              <a:buClr>
                <a:schemeClr val="tx1"/>
              </a:buClr>
            </a:pPr>
            <a:r>
              <a:rPr lang="ja-JP" altLang="en-US" sz="2200" dirty="0" smtClean="0">
                <a:solidFill>
                  <a:srgbClr val="00B050"/>
                </a:solidFill>
                <a:uFill>
                  <a:solidFill>
                    <a:srgbClr val="00B050"/>
                  </a:solidFill>
                </a:uFill>
                <a:latin typeface="Times New Roman" panose="02020603050405020304" pitchFamily="18" charset="0"/>
                <a:ea typeface="ＭＳ Ｐゴシック" panose="020B0600070205080204" pitchFamily="50" charset="-128"/>
              </a:rPr>
              <a:t>　　　　　　</a:t>
            </a:r>
            <a:r>
              <a:rPr lang="ja-JP" altLang="en-US" sz="2200" dirty="0" smtClean="0">
                <a:latin typeface="Times New Roman" panose="02020603050405020304" pitchFamily="18" charset="0"/>
                <a:ea typeface="ＭＳ Ｐゴシック" panose="020B0600070205080204" pitchFamily="50" charset="-128"/>
              </a:rPr>
              <a:t>品切れ</a:t>
            </a:r>
            <a:r>
              <a:rPr lang="ja-JP" altLang="en-US" sz="2200" dirty="0">
                <a:latin typeface="Times New Roman" panose="02020603050405020304" pitchFamily="18" charset="0"/>
                <a:ea typeface="ＭＳ Ｐゴシック" panose="020B0600070205080204" pitchFamily="50" charset="-128"/>
              </a:rPr>
              <a:t>費用の最小化</a:t>
            </a: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200" dirty="0">
                <a:latin typeface="Times New Roman" panose="02020603050405020304" pitchFamily="18" charset="0"/>
                <a:ea typeface="ＭＳ Ｐゴシック" panose="020B0600070205080204" pitchFamily="50" charset="-128"/>
              </a:rPr>
              <a:t>加藤ら</a:t>
            </a: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200" dirty="0">
                <a:latin typeface="Times New Roman" panose="02020603050405020304" pitchFamily="18" charset="0"/>
                <a:ea typeface="ＭＳ Ｐゴシック" panose="020B0600070205080204" pitchFamily="50" charset="-128"/>
              </a:rPr>
              <a:t>から，</a:t>
            </a:r>
            <a:r>
              <a:rPr lang="ja-JP" altLang="en-US" sz="2200" u="heavy" dirty="0">
                <a:uFill>
                  <a:solidFill>
                    <a:srgbClr val="00B050"/>
                  </a:solidFill>
                </a:uFill>
                <a:latin typeface="Times New Roman" panose="02020603050405020304" pitchFamily="18" charset="0"/>
                <a:ea typeface="ＭＳ Ｐゴシック" panose="020B0600070205080204" pitchFamily="50" charset="-128"/>
              </a:rPr>
              <a:t>迅速な配送</a:t>
            </a:r>
            <a:r>
              <a:rPr lang="ja-JP" altLang="en-US" sz="2200" dirty="0">
                <a:uFill>
                  <a:solidFill>
                    <a:srgbClr val="00B050"/>
                  </a:solidFill>
                </a:uFill>
                <a:latin typeface="Times New Roman" panose="02020603050405020304" pitchFamily="18" charset="0"/>
                <a:ea typeface="ＭＳ Ｐゴシック" panose="020B0600070205080204" pitchFamily="50" charset="-128"/>
              </a:rPr>
              <a:t>を目指して</a:t>
            </a:r>
            <a:r>
              <a:rPr lang="ja-JP" altLang="en-US" sz="2200" dirty="0" smtClean="0">
                <a:uFill>
                  <a:solidFill>
                    <a:srgbClr val="00B050"/>
                  </a:solidFill>
                </a:uFill>
                <a:latin typeface="Times New Roman" panose="02020603050405020304" pitchFamily="18" charset="0"/>
                <a:ea typeface="ＭＳ Ｐゴシック" panose="020B0600070205080204" pitchFamily="50" charset="-128"/>
              </a:rPr>
              <a:t>いる</a:t>
            </a:r>
            <a:endParaRPr lang="en-US" altLang="ja-JP" sz="2200" dirty="0">
              <a:solidFill>
                <a:srgbClr val="00B050"/>
              </a:solidFill>
              <a:uFill>
                <a:solidFill>
                  <a:srgbClr val="00B050"/>
                </a:solidFill>
              </a:uFill>
              <a:latin typeface="Times New Roman" panose="02020603050405020304" pitchFamily="18" charset="0"/>
              <a:ea typeface="ＭＳ Ｐゴシック" panose="020B0600070205080204" pitchFamily="50" charset="-128"/>
            </a:endParaRPr>
          </a:p>
        </p:txBody>
      </p:sp>
      <p:sp>
        <p:nvSpPr>
          <p:cNvPr id="4" name="右矢印 3"/>
          <p:cNvSpPr/>
          <p:nvPr/>
        </p:nvSpPr>
        <p:spPr>
          <a:xfrm>
            <a:off x="520502" y="5611015"/>
            <a:ext cx="59381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77380" y="5406315"/>
            <a:ext cx="7272808" cy="769441"/>
          </a:xfrm>
          <a:prstGeom prst="rect">
            <a:avLst/>
          </a:prstGeom>
          <a:solidFill>
            <a:schemeClr val="accent6">
              <a:lumMod val="20000"/>
              <a:lumOff val="80000"/>
            </a:schemeClr>
          </a:solidFill>
        </p:spPr>
        <p:txBody>
          <a:bodyPr wrap="square" rtlCol="0">
            <a:spAutoFit/>
          </a:bodyPr>
          <a:lstStyle/>
          <a:p>
            <a:r>
              <a:rPr lang="ja-JP" altLang="en-US" sz="2200" dirty="0" smtClean="0">
                <a:latin typeface="Times New Roman" panose="02020603050405020304" pitchFamily="18" charset="0"/>
                <a:ea typeface="ＭＳ Ｐゴシック" panose="020B0600070205080204" pitchFamily="50" charset="-128"/>
              </a:rPr>
              <a:t>「平等性」だけでなく，ロジスティクス</a:t>
            </a:r>
            <a:r>
              <a:rPr lang="ja-JP" altLang="en-US" sz="2200" dirty="0">
                <a:latin typeface="Times New Roman" panose="02020603050405020304" pitchFamily="18" charset="0"/>
                <a:ea typeface="ＭＳ Ｐゴシック" panose="020B0600070205080204" pitchFamily="50" charset="-128"/>
              </a:rPr>
              <a:t>と</a:t>
            </a:r>
            <a:r>
              <a:rPr lang="ja-JP" altLang="en-US" sz="2200" dirty="0" smtClean="0">
                <a:latin typeface="Times New Roman" panose="02020603050405020304" pitchFamily="18" charset="0"/>
                <a:ea typeface="ＭＳ Ｐゴシック" panose="020B0600070205080204" pitchFamily="50" charset="-128"/>
              </a:rPr>
              <a:t>して</a:t>
            </a:r>
            <a:r>
              <a:rPr lang="ja-JP" altLang="en-US" sz="2200" dirty="0">
                <a:latin typeface="Times New Roman" panose="02020603050405020304" pitchFamily="18" charset="0"/>
                <a:ea typeface="ＭＳ Ｐゴシック" panose="020B0600070205080204" pitchFamily="50" charset="-128"/>
              </a:rPr>
              <a:t>基本的</a:t>
            </a:r>
            <a:r>
              <a:rPr lang="ja-JP" altLang="en-US" sz="2200" dirty="0" smtClean="0">
                <a:latin typeface="Times New Roman" panose="02020603050405020304" pitchFamily="18" charset="0"/>
                <a:ea typeface="ＭＳ Ｐゴシック" panose="020B0600070205080204" pitchFamily="50" charset="-128"/>
              </a:rPr>
              <a:t>な「効率性」に加え，「有効性」という指標についても考えられている</a:t>
            </a:r>
            <a:endParaRPr kumimoji="1" lang="ja-JP" altLang="en-US" sz="22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29888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8" name="コンテンツ プレースホルダー 2"/>
          <p:cNvSpPr txBox="1">
            <a:spLocks/>
          </p:cNvSpPr>
          <p:nvPr/>
        </p:nvSpPr>
        <p:spPr>
          <a:xfrm>
            <a:off x="467544" y="980728"/>
            <a:ext cx="8203381" cy="12100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b="0" kern="1200" baseline="0">
                <a:solidFill>
                  <a:schemeClr val="tx1"/>
                </a:solidFill>
                <a:latin typeface="Times New Roman" panose="02020603050405020304" pitchFamily="18" charset="0"/>
                <a:ea typeface="HGP創英角ｺﾞｼｯｸUB" pitchFamily="50" charset="-128"/>
                <a:cs typeface="Arial" pitchFamily="34" charset="0"/>
              </a:defRPr>
            </a:lvl1pPr>
            <a:lvl2pPr marL="742950" indent="-285750" algn="l" defTabSz="914400" rtl="0" eaLnBrk="1" latinLnBrk="0" hangingPunct="1">
              <a:spcBef>
                <a:spcPct val="20000"/>
              </a:spcBef>
              <a:buFont typeface="Arial" pitchFamily="34" charset="0"/>
              <a:buChar char="–"/>
              <a:defRPr kumimoji="1" sz="2800" b="0" kern="1200" baseline="0">
                <a:solidFill>
                  <a:schemeClr val="tx1"/>
                </a:solidFill>
                <a:latin typeface="Times New Roman" panose="02020603050405020304" pitchFamily="18" charset="0"/>
                <a:ea typeface="HGP創英角ｺﾞｼｯｸUB" pitchFamily="50" charset="-128"/>
                <a:cs typeface="Arial" pitchFamily="34" charset="0"/>
              </a:defRPr>
            </a:lvl2pPr>
            <a:lvl3pPr marL="1143000" indent="-228600" algn="l" defTabSz="914400" rtl="0" eaLnBrk="1" latinLnBrk="0" hangingPunct="1">
              <a:spcBef>
                <a:spcPct val="20000"/>
              </a:spcBef>
              <a:buFont typeface="Arial" pitchFamily="34" charset="0"/>
              <a:buChar char="•"/>
              <a:defRPr kumimoji="1" sz="2400" b="0" kern="1200" baseline="0">
                <a:solidFill>
                  <a:schemeClr val="tx1"/>
                </a:solidFill>
                <a:latin typeface="Times New Roman" panose="02020603050405020304" pitchFamily="18" charset="0"/>
                <a:ea typeface="HGP創英角ｺﾞｼｯｸUB" pitchFamily="50" charset="-128"/>
                <a:cs typeface="Arial" pitchFamily="34" charset="0"/>
              </a:defRPr>
            </a:lvl3pPr>
            <a:lvl4pPr marL="1600200" indent="-228600" algn="l" defTabSz="914400" rtl="0" eaLnBrk="1" latinLnBrk="0" hangingPunct="1">
              <a:spcBef>
                <a:spcPct val="20000"/>
              </a:spcBef>
              <a:buFont typeface="Arial" pitchFamily="34" charset="0"/>
              <a:buChar char="–"/>
              <a:defRPr kumimoji="1" sz="2000" b="0" kern="1200" baseline="0">
                <a:solidFill>
                  <a:schemeClr val="tx1"/>
                </a:solidFill>
                <a:latin typeface="Times New Roman" panose="02020603050405020304" pitchFamily="18" charset="0"/>
                <a:ea typeface="HGP創英角ｺﾞｼｯｸUB" pitchFamily="50" charset="-128"/>
                <a:cs typeface="Arial" pitchFamily="34" charset="0"/>
              </a:defRPr>
            </a:lvl4pPr>
            <a:lvl5pPr marL="2057400" indent="-228600" algn="l" defTabSz="914400" rtl="0" eaLnBrk="1" latinLnBrk="0" hangingPunct="1">
              <a:spcBef>
                <a:spcPct val="20000"/>
              </a:spcBef>
              <a:buFont typeface="Arial" pitchFamily="34" charset="0"/>
              <a:buChar char="»"/>
              <a:defRPr kumimoji="1" sz="2000" b="0" kern="1200" baseline="0">
                <a:solidFill>
                  <a:schemeClr val="tx1"/>
                </a:solidFill>
                <a:latin typeface="Times New Roman" panose="02020603050405020304" pitchFamily="18" charset="0"/>
                <a:ea typeface="HGP創英角ｺﾞｼｯｸUB"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u"/>
            </a:pPr>
            <a:r>
              <a:rPr lang="en-US" altLang="ja-JP" sz="2400" dirty="0" err="1">
                <a:ea typeface="ＭＳ Ｐゴシック" panose="020B0600070205080204" pitchFamily="50" charset="-128"/>
              </a:rPr>
              <a:t>Chakravarty</a:t>
            </a:r>
            <a:r>
              <a:rPr lang="en-US" altLang="ja-JP" sz="2400" dirty="0">
                <a:ea typeface="ＭＳ Ｐゴシック" panose="020B0600070205080204" pitchFamily="50" charset="-128"/>
              </a:rPr>
              <a:t>, </a:t>
            </a:r>
            <a:r>
              <a:rPr lang="en-US" altLang="ja-JP" sz="2400" dirty="0" smtClean="0">
                <a:ea typeface="ＭＳ Ｐゴシック" panose="020B0600070205080204" pitchFamily="50" charset="-128"/>
              </a:rPr>
              <a:t>A. </a:t>
            </a:r>
            <a:r>
              <a:rPr lang="en-US" altLang="ja-JP" sz="2400" dirty="0">
                <a:ea typeface="ＭＳ Ｐゴシック" panose="020B0600070205080204" pitchFamily="50" charset="-128"/>
              </a:rPr>
              <a:t>K</a:t>
            </a:r>
            <a:r>
              <a:rPr lang="en-US" altLang="ja-JP" sz="2400" dirty="0" smtClean="0">
                <a:ea typeface="ＭＳ Ｐゴシック" panose="020B0600070205080204" pitchFamily="50" charset="-128"/>
              </a:rPr>
              <a:t>.: “Humanitarian </a:t>
            </a:r>
            <a:r>
              <a:rPr lang="en-US" altLang="ja-JP" sz="2400" dirty="0">
                <a:ea typeface="ＭＳ Ｐゴシック" panose="020B0600070205080204" pitchFamily="50" charset="-128"/>
              </a:rPr>
              <a:t>relief chain: Rapid response under </a:t>
            </a:r>
            <a:r>
              <a:rPr lang="en-US" altLang="ja-JP" sz="2400" dirty="0" smtClean="0">
                <a:ea typeface="ＭＳ Ｐゴシック" panose="020B0600070205080204" pitchFamily="50" charset="-128"/>
              </a:rPr>
              <a:t>uncertainty”, </a:t>
            </a:r>
            <a:r>
              <a:rPr lang="en-US" altLang="ja-JP" sz="2400" i="1" dirty="0">
                <a:ea typeface="ＭＳ Ｐゴシック" panose="020B0600070205080204" pitchFamily="50" charset="-128"/>
              </a:rPr>
              <a:t>International Journal of Production Economics</a:t>
            </a:r>
            <a:r>
              <a:rPr lang="en-US" altLang="ja-JP" sz="2400" dirty="0">
                <a:ea typeface="ＭＳ Ｐゴシック" panose="020B0600070205080204" pitchFamily="50" charset="-128"/>
              </a:rPr>
              <a:t>, Vol.151, </a:t>
            </a:r>
            <a:r>
              <a:rPr lang="en-US" altLang="ja-JP" sz="2400" dirty="0" smtClean="0">
                <a:ea typeface="ＭＳ Ｐゴシック" panose="020B0600070205080204" pitchFamily="50" charset="-128"/>
              </a:rPr>
              <a:t>pp.146-157 (2014)</a:t>
            </a:r>
            <a:endParaRPr lang="ja-JP" altLang="ja-JP" sz="2400" dirty="0">
              <a:ea typeface="ＭＳ Ｐゴシック" panose="020B0600070205080204" pitchFamily="50" charset="-128"/>
            </a:endParaRPr>
          </a:p>
          <a:p>
            <a:pPr>
              <a:buFont typeface="Wingdings" panose="05000000000000000000" pitchFamily="2" charset="2"/>
              <a:buChar char="u"/>
            </a:pPr>
            <a:endParaRPr lang="ja-JP" altLang="en-US" sz="2400" dirty="0">
              <a:ea typeface="ＭＳ Ｐゴシック" panose="020B0600070205080204" pitchFamily="50" charset="-128"/>
            </a:endParaRPr>
          </a:p>
        </p:txBody>
      </p:sp>
      <p:sp>
        <p:nvSpPr>
          <p:cNvPr id="9" name="テキスト ボックス 8"/>
          <p:cNvSpPr txBox="1"/>
          <p:nvPr/>
        </p:nvSpPr>
        <p:spPr>
          <a:xfrm>
            <a:off x="323528" y="2420888"/>
            <a:ext cx="849694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Times New Roman" panose="02020603050405020304" pitchFamily="18" charset="0"/>
                <a:ea typeface="ＭＳ Ｐゴシック" panose="020B0600070205080204" pitchFamily="50" charset="-128"/>
              </a:rPr>
              <a:t>人道支援</a:t>
            </a:r>
            <a:r>
              <a:rPr lang="ja-JP" altLang="en-US" sz="2400" dirty="0" smtClean="0">
                <a:latin typeface="Times New Roman" panose="02020603050405020304" pitchFamily="18" charset="0"/>
                <a:ea typeface="ＭＳ Ｐゴシック" panose="020B0600070205080204" pitchFamily="50" charset="-128"/>
              </a:rPr>
              <a:t>ロジスティクスでの救援物資配送に関して，災害発生の前と後に分けて，どの程度の配分で避難所へ物資を配送するかについて，コストの面を考慮しながら，迅速な配送を考えている</a:t>
            </a:r>
            <a:endParaRPr kumimoji="1" lang="ja-JP" altLang="en-US" sz="2400" dirty="0">
              <a:latin typeface="Times New Roman" panose="02020603050405020304" pitchFamily="18" charset="0"/>
              <a:ea typeface="ＭＳ Ｐゴシック" panose="020B0600070205080204" pitchFamily="50" charset="-128"/>
            </a:endParaRPr>
          </a:p>
        </p:txBody>
      </p:sp>
      <p:sp>
        <p:nvSpPr>
          <p:cNvPr id="10" name="テキスト ボックス 9"/>
          <p:cNvSpPr txBox="1"/>
          <p:nvPr/>
        </p:nvSpPr>
        <p:spPr>
          <a:xfrm>
            <a:off x="521550" y="4725144"/>
            <a:ext cx="8100900" cy="830997"/>
          </a:xfrm>
          <a:prstGeom prst="rect">
            <a:avLst/>
          </a:prstGeom>
          <a:solidFill>
            <a:schemeClr val="accent6">
              <a:lumMod val="20000"/>
              <a:lumOff val="80000"/>
            </a:schemeClr>
          </a:solid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人道支援ロジスティクスに対して，迅速な対応に重点を</a:t>
            </a:r>
            <a:r>
              <a:rPr lang="ja-JP" altLang="en-US" sz="2400" dirty="0" smtClean="0">
                <a:latin typeface="Times New Roman" panose="02020603050405020304" pitchFamily="18" charset="0"/>
                <a:ea typeface="ＭＳ Ｐゴシック" panose="020B0600070205080204" pitchFamily="50" charset="-128"/>
              </a:rPr>
              <a:t>置いた研究はあるが，「有効性」としてとらえた研究は多くない</a:t>
            </a:r>
            <a:endParaRPr kumimoji="1" lang="ja-JP" altLang="en-US" sz="2400" dirty="0">
              <a:latin typeface="Times New Roman" panose="02020603050405020304" pitchFamily="18" charset="0"/>
              <a:ea typeface="ＭＳ Ｐゴシック" panose="020B0600070205080204" pitchFamily="50" charset="-128"/>
            </a:endParaRPr>
          </a:p>
        </p:txBody>
      </p:sp>
      <p:sp>
        <p:nvSpPr>
          <p:cNvPr id="12" name="下矢印 11"/>
          <p:cNvSpPr/>
          <p:nvPr/>
        </p:nvSpPr>
        <p:spPr>
          <a:xfrm>
            <a:off x="4247964" y="3921152"/>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381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33" name="角丸四角形 32"/>
          <p:cNvSpPr/>
          <p:nvPr/>
        </p:nvSpPr>
        <p:spPr>
          <a:xfrm>
            <a:off x="1723775" y="4816177"/>
            <a:ext cx="5987702" cy="1080120"/>
          </a:xfrm>
          <a:prstGeom prst="roundRect">
            <a:avLst/>
          </a:prstGeom>
          <a:solidFill>
            <a:schemeClr val="accent3">
              <a:lumMod val="20000"/>
              <a:lumOff val="80000"/>
            </a:schemeClr>
          </a:solidFill>
          <a:ln w="952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“迅速に”</a:t>
            </a:r>
            <a:r>
              <a:rPr lang="ja-JP" altLang="en-US" sz="2400" dirty="0">
                <a:latin typeface="Times New Roman" panose="02020603050405020304" pitchFamily="18" charset="0"/>
                <a:ea typeface="ＭＳ Ｐゴシック" panose="020B0600070205080204" pitchFamily="50" charset="-128"/>
              </a:rPr>
              <a:t>そして</a:t>
            </a:r>
            <a:r>
              <a:rPr lang="ja-JP" altLang="en-US" sz="2400" dirty="0" smtClean="0">
                <a:latin typeface="Times New Roman" panose="02020603050405020304" pitchFamily="18" charset="0"/>
                <a:ea typeface="ＭＳ Ｐゴシック" panose="020B0600070205080204" pitchFamily="50" charset="-128"/>
              </a:rPr>
              <a:t>“</a:t>
            </a:r>
            <a:r>
              <a:rPr lang="ja-JP" altLang="en-US" sz="2400" dirty="0">
                <a:latin typeface="Times New Roman" panose="02020603050405020304" pitchFamily="18" charset="0"/>
                <a:ea typeface="ＭＳ Ｐゴシック" panose="020B0600070205080204" pitchFamily="50" charset="-128"/>
              </a:rPr>
              <a:t>届く</a:t>
            </a:r>
            <a:r>
              <a:rPr lang="ja-JP" altLang="en-US" sz="2400" dirty="0" smtClean="0">
                <a:latin typeface="Times New Roman" panose="02020603050405020304" pitchFamily="18" charset="0"/>
                <a:ea typeface="ＭＳ Ｐゴシック" panose="020B0600070205080204" pitchFamily="50" charset="-128"/>
              </a:rPr>
              <a:t>”</a:t>
            </a:r>
            <a:r>
              <a:rPr lang="ja-JP" altLang="en-US" sz="2400" dirty="0">
                <a:latin typeface="Times New Roman" panose="02020603050405020304" pitchFamily="18" charset="0"/>
                <a:ea typeface="ＭＳ Ｐゴシック" panose="020B0600070205080204" pitchFamily="50" charset="-128"/>
              </a:rPr>
              <a:t>ことを</a:t>
            </a:r>
            <a:r>
              <a:rPr lang="ja-JP" altLang="en-US" sz="2400" dirty="0" smtClean="0">
                <a:latin typeface="Times New Roman" panose="02020603050405020304" pitchFamily="18" charset="0"/>
                <a:ea typeface="ＭＳ Ｐゴシック" panose="020B0600070205080204" pitchFamily="50" charset="-128"/>
              </a:rPr>
              <a:t>示すものとして，</a:t>
            </a:r>
            <a:endParaRPr lang="en-US" altLang="ja-JP" sz="2400" dirty="0" smtClean="0">
              <a:latin typeface="Times New Roman" panose="02020603050405020304" pitchFamily="18" charset="0"/>
              <a:ea typeface="ＭＳ Ｐゴシック" panose="020B0600070205080204" pitchFamily="50" charset="-128"/>
            </a:endParaRPr>
          </a:p>
          <a:p>
            <a:r>
              <a:rPr lang="ja-JP" altLang="en-US" sz="2400" dirty="0" smtClean="0">
                <a:latin typeface="Times New Roman" panose="02020603050405020304" pitchFamily="18" charset="0"/>
                <a:ea typeface="ＭＳ Ｐゴシック" panose="020B0600070205080204" pitchFamily="50" charset="-128"/>
              </a:rPr>
              <a:t>「</a:t>
            </a:r>
            <a:r>
              <a:rPr lang="ja-JP" altLang="en-US" sz="2400" dirty="0">
                <a:latin typeface="Times New Roman" panose="02020603050405020304" pitchFamily="18" charset="0"/>
                <a:ea typeface="ＭＳ Ｐゴシック" panose="020B0600070205080204" pitchFamily="50" charset="-128"/>
              </a:rPr>
              <a:t>有効性</a:t>
            </a:r>
            <a:r>
              <a:rPr lang="ja-JP" altLang="en-US" sz="2400" dirty="0" smtClean="0">
                <a:latin typeface="Times New Roman" panose="02020603050405020304" pitchFamily="18" charset="0"/>
                <a:ea typeface="ＭＳ Ｐゴシック" panose="020B0600070205080204" pitchFamily="50" charset="-128"/>
              </a:rPr>
              <a:t>」の評価</a:t>
            </a:r>
            <a:r>
              <a:rPr lang="ja-JP" altLang="en-US" sz="2400" dirty="0">
                <a:latin typeface="Times New Roman" panose="02020603050405020304" pitchFamily="18" charset="0"/>
                <a:ea typeface="ＭＳ Ｐゴシック" panose="020B0600070205080204" pitchFamily="50" charset="-128"/>
              </a:rPr>
              <a:t>指標</a:t>
            </a:r>
            <a:r>
              <a:rPr lang="ja-JP" altLang="en-US" sz="2400" dirty="0" smtClean="0">
                <a:latin typeface="Times New Roman" panose="02020603050405020304" pitchFamily="18" charset="0"/>
                <a:ea typeface="ＭＳ Ｐゴシック" panose="020B0600070205080204" pitchFamily="50" charset="-128"/>
              </a:rPr>
              <a:t>を設定すること</a:t>
            </a:r>
            <a:endParaRPr lang="en-US" altLang="ja-JP" sz="2400" dirty="0">
              <a:latin typeface="Times New Roman" panose="02020603050405020304" pitchFamily="18" charset="0"/>
              <a:ea typeface="ＭＳ Ｐゴシック" panose="020B0600070205080204" pitchFamily="50" charset="-128"/>
            </a:endParaRPr>
          </a:p>
        </p:txBody>
      </p:sp>
      <p:sp>
        <p:nvSpPr>
          <p:cNvPr id="34" name="正方形/長方形 33"/>
          <p:cNvSpPr/>
          <p:nvPr/>
        </p:nvSpPr>
        <p:spPr>
          <a:xfrm>
            <a:off x="1158749" y="4437112"/>
            <a:ext cx="4741491" cy="432048"/>
          </a:xfrm>
          <a:prstGeom prst="rect">
            <a:avLst/>
          </a:prstGeom>
          <a:solidFill>
            <a:srgbClr val="FFFF99"/>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latin typeface="Times New Roman" panose="02020603050405020304" pitchFamily="18" charset="0"/>
                <a:ea typeface="ＭＳ Ｐゴシック" panose="020B0600070205080204" pitchFamily="50" charset="-128"/>
              </a:rPr>
              <a:t>人道支援ロジスティクスに</a:t>
            </a:r>
            <a:r>
              <a:rPr lang="ja-JP" altLang="en-US" sz="2400" dirty="0" smtClean="0">
                <a:latin typeface="Times New Roman" panose="02020603050405020304" pitchFamily="18" charset="0"/>
                <a:ea typeface="ＭＳ Ｐゴシック" panose="020B0600070205080204" pitchFamily="50" charset="-128"/>
              </a:rPr>
              <a:t>おいて</a:t>
            </a:r>
            <a:r>
              <a:rPr lang="en-US" altLang="ja-JP" sz="2400" dirty="0" smtClean="0">
                <a:latin typeface="Times New Roman" panose="02020603050405020304" pitchFamily="18" charset="0"/>
                <a:ea typeface="ＭＳ Ｐゴシック" panose="020B0600070205080204" pitchFamily="50" charset="-128"/>
              </a:rPr>
              <a:t>…</a:t>
            </a:r>
            <a:endParaRPr lang="en-US" altLang="ja-JP" sz="2400" dirty="0">
              <a:latin typeface="Times New Roman" panose="02020603050405020304" pitchFamily="18" charset="0"/>
              <a:ea typeface="ＭＳ Ｐゴシック" panose="020B0600070205080204" pitchFamily="50" charset="-128"/>
            </a:endParaRPr>
          </a:p>
        </p:txBody>
      </p:sp>
      <p:sp>
        <p:nvSpPr>
          <p:cNvPr id="35" name="下矢印 34"/>
          <p:cNvSpPr/>
          <p:nvPr/>
        </p:nvSpPr>
        <p:spPr>
          <a:xfrm>
            <a:off x="4103948" y="3429000"/>
            <a:ext cx="936104" cy="7920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2" name="テキスト ボックス 11"/>
          <p:cNvSpPr txBox="1"/>
          <p:nvPr/>
        </p:nvSpPr>
        <p:spPr>
          <a:xfrm>
            <a:off x="1132359" y="989147"/>
            <a:ext cx="6879283" cy="12157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200" dirty="0" smtClean="0">
                <a:latin typeface="Times New Roman" panose="02020603050405020304" pitchFamily="18" charset="0"/>
                <a:ea typeface="ＭＳ Ｐゴシック" panose="020B0600070205080204" pitchFamily="50" charset="-128"/>
              </a:rPr>
              <a:t>人道支援ロジスティクスの評価指標として，</a:t>
            </a:r>
            <a:endParaRPr lang="en-US" altLang="ja-JP" sz="2200" dirty="0">
              <a:latin typeface="Times New Roman" panose="02020603050405020304" pitchFamily="18" charset="0"/>
              <a:ea typeface="ＭＳ Ｐゴシック" panose="020B0600070205080204" pitchFamily="50" charset="-128"/>
            </a:endParaRPr>
          </a:p>
          <a:p>
            <a:r>
              <a:rPr lang="ja-JP" altLang="en-US" sz="2200" dirty="0" smtClean="0">
                <a:latin typeface="Times New Roman" panose="02020603050405020304" pitchFamily="18" charset="0"/>
                <a:ea typeface="ＭＳ Ｐゴシック" panose="020B0600070205080204" pitchFamily="50" charset="-128"/>
              </a:rPr>
              <a:t>効率性，平等性が挙げられ，研究されている</a:t>
            </a:r>
            <a:endParaRPr lang="en-US" altLang="ja-JP" sz="2200" dirty="0" smtClean="0">
              <a:latin typeface="Times New Roman" panose="02020603050405020304" pitchFamily="18" charset="0"/>
              <a:ea typeface="ＭＳ Ｐゴシック" panose="020B0600070205080204" pitchFamily="50" charset="-128"/>
            </a:endParaRPr>
          </a:p>
          <a:p>
            <a:endParaRPr lang="en-US" altLang="ja-JP" sz="600" dirty="0" smtClean="0">
              <a:latin typeface="Times New Roman" panose="02020603050405020304" pitchFamily="18" charset="0"/>
              <a:ea typeface="ＭＳ Ｐゴシック" panose="020B0600070205080204" pitchFamily="50" charset="-128"/>
            </a:endParaRPr>
          </a:p>
          <a:p>
            <a:r>
              <a:rPr lang="ja-JP" altLang="en-US" sz="2200" dirty="0" smtClean="0">
                <a:latin typeface="Times New Roman" panose="02020603050405020304" pitchFamily="18" charset="0"/>
                <a:ea typeface="ＭＳ Ｐゴシック" panose="020B0600070205080204" pitchFamily="50" charset="-128"/>
              </a:rPr>
              <a:t>しかし，有効性としての研究は多くなく，定義もさまざま</a:t>
            </a:r>
            <a:endParaRPr kumimoji="1" lang="en-US" altLang="ja-JP" sz="2200" dirty="0" smtClean="0">
              <a:latin typeface="Times New Roman" panose="02020603050405020304" pitchFamily="18" charset="0"/>
              <a:ea typeface="ＭＳ Ｐゴシック" panose="020B0600070205080204" pitchFamily="50" charset="-128"/>
            </a:endParaRPr>
          </a:p>
        </p:txBody>
      </p:sp>
      <p:sp>
        <p:nvSpPr>
          <p:cNvPr id="13" name="テキスト ボックス 12"/>
          <p:cNvSpPr txBox="1"/>
          <p:nvPr/>
        </p:nvSpPr>
        <p:spPr>
          <a:xfrm>
            <a:off x="1135486" y="2443535"/>
            <a:ext cx="6873029"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200" dirty="0" smtClean="0">
                <a:latin typeface="Times New Roman" panose="02020603050405020304" pitchFamily="18" charset="0"/>
                <a:ea typeface="ＭＳ Ｐゴシック" panose="020B0600070205080204" pitchFamily="50" charset="-128"/>
              </a:rPr>
              <a:t>単なる“迅速さ”だけではなく，必要</a:t>
            </a:r>
            <a:r>
              <a:rPr lang="ja-JP" altLang="en-US" sz="2200" dirty="0">
                <a:latin typeface="Times New Roman" panose="02020603050405020304" pitchFamily="18" charset="0"/>
                <a:ea typeface="ＭＳ Ｐゴシック" panose="020B0600070205080204" pitchFamily="50" charset="-128"/>
              </a:rPr>
              <a:t>とされる物資が“届く</a:t>
            </a:r>
            <a:r>
              <a:rPr lang="ja-JP" altLang="en-US" sz="2200" dirty="0" smtClean="0">
                <a:latin typeface="Times New Roman" panose="02020603050405020304" pitchFamily="18" charset="0"/>
                <a:ea typeface="ＭＳ Ｐゴシック" panose="020B0600070205080204" pitchFamily="50" charset="-128"/>
              </a:rPr>
              <a:t>”</a:t>
            </a:r>
            <a:endParaRPr lang="en-US" altLang="ja-JP" sz="2200" dirty="0" smtClean="0">
              <a:latin typeface="Times New Roman" panose="02020603050405020304" pitchFamily="18" charset="0"/>
              <a:ea typeface="ＭＳ Ｐゴシック" panose="020B0600070205080204" pitchFamily="50" charset="-128"/>
            </a:endParaRPr>
          </a:p>
          <a:p>
            <a:r>
              <a:rPr lang="ja-JP" altLang="en-US" sz="2200" dirty="0" smtClean="0">
                <a:latin typeface="Times New Roman" panose="02020603050405020304" pitchFamily="18" charset="0"/>
                <a:ea typeface="ＭＳ Ｐゴシック" panose="020B0600070205080204" pitchFamily="50" charset="-128"/>
              </a:rPr>
              <a:t>ことも，重要と考えられる</a:t>
            </a:r>
            <a:endParaRPr lang="en-US" altLang="ja-JP" sz="22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407094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8" name="角丸四角形 7"/>
          <p:cNvSpPr/>
          <p:nvPr/>
        </p:nvSpPr>
        <p:spPr>
          <a:xfrm>
            <a:off x="3705448" y="1371781"/>
            <a:ext cx="1728192" cy="797079"/>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000" dirty="0" smtClean="0">
                <a:latin typeface="Times New Roman" panose="02020603050405020304" pitchFamily="18" charset="0"/>
                <a:ea typeface="ＭＳ Ｐゴシック" panose="020B0600070205080204" pitchFamily="50" charset="-128"/>
              </a:rPr>
              <a:t>避難所ごと</a:t>
            </a:r>
            <a:endParaRPr lang="en-US" altLang="ja-JP" sz="2000" dirty="0" smtClean="0">
              <a:latin typeface="Times New Roman" panose="02020603050405020304" pitchFamily="18" charset="0"/>
              <a:ea typeface="ＭＳ Ｐゴシック" panose="020B0600070205080204" pitchFamily="50" charset="-128"/>
            </a:endParaRPr>
          </a:p>
          <a:p>
            <a:pPr algn="ctr"/>
            <a:r>
              <a:rPr lang="ja-JP" altLang="en-US" sz="2000" dirty="0">
                <a:latin typeface="Times New Roman" panose="02020603050405020304" pitchFamily="18" charset="0"/>
                <a:ea typeface="ＭＳ Ｐゴシック" panose="020B0600070205080204" pitchFamily="50" charset="-128"/>
              </a:rPr>
              <a:t>に</a:t>
            </a:r>
            <a:r>
              <a:rPr lang="ja-JP" altLang="en-US" sz="2000" dirty="0" smtClean="0">
                <a:latin typeface="Times New Roman" panose="02020603050405020304" pitchFamily="18" charset="0"/>
                <a:ea typeface="ＭＳ Ｐゴシック" panose="020B0600070205080204" pitchFamily="50" charset="-128"/>
              </a:rPr>
              <a:t>格差</a:t>
            </a:r>
            <a:endParaRPr kumimoji="1" lang="ja-JP" altLang="en-US" sz="2000" dirty="0">
              <a:latin typeface="Times New Roman" panose="02020603050405020304" pitchFamily="18" charset="0"/>
              <a:ea typeface="ＭＳ Ｐゴシック" panose="020B0600070205080204" pitchFamily="50" charset="-128"/>
            </a:endParaRPr>
          </a:p>
        </p:txBody>
      </p:sp>
      <p:sp>
        <p:nvSpPr>
          <p:cNvPr id="9" name="角丸四角形 8"/>
          <p:cNvSpPr/>
          <p:nvPr/>
        </p:nvSpPr>
        <p:spPr>
          <a:xfrm>
            <a:off x="1461220" y="1371781"/>
            <a:ext cx="1728192" cy="797079"/>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限られた</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救援物資</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0" name="角丸四角形 9"/>
          <p:cNvSpPr/>
          <p:nvPr/>
        </p:nvSpPr>
        <p:spPr>
          <a:xfrm>
            <a:off x="5949677" y="1371781"/>
            <a:ext cx="1728192" cy="797079"/>
          </a:xfrm>
          <a:prstGeom prst="roundRect">
            <a:avLst/>
          </a:prstGeo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救援物資</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供給の停滞</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1" name="正方形/長方形 10"/>
          <p:cNvSpPr/>
          <p:nvPr/>
        </p:nvSpPr>
        <p:spPr>
          <a:xfrm>
            <a:off x="611560" y="836712"/>
            <a:ext cx="4824536" cy="49906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2000" dirty="0" smtClean="0">
                <a:latin typeface="Times New Roman" panose="02020603050405020304" pitchFamily="18" charset="0"/>
                <a:ea typeface="ＭＳ Ｐゴシック" panose="020B0600070205080204" pitchFamily="50" charset="-128"/>
              </a:rPr>
              <a:t>実際の災害時の救援物資配送では</a:t>
            </a:r>
            <a:r>
              <a:rPr lang="ja-JP" altLang="en-US" sz="2000" dirty="0" err="1" smtClean="0">
                <a:latin typeface="Times New Roman" panose="02020603050405020304" pitchFamily="18" charset="0"/>
                <a:ea typeface="ＭＳ Ｐゴシック" panose="020B0600070205080204" pitchFamily="50" charset="-128"/>
              </a:rPr>
              <a:t>．．．</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4" name="正方形/長方形 13"/>
          <p:cNvSpPr/>
          <p:nvPr/>
        </p:nvSpPr>
        <p:spPr>
          <a:xfrm>
            <a:off x="611560" y="2204864"/>
            <a:ext cx="3312368" cy="49906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dirty="0" smtClean="0">
                <a:latin typeface="Times New Roman" panose="02020603050405020304" pitchFamily="18" charset="0"/>
                <a:ea typeface="ＭＳ Ｐゴシック" panose="020B0600070205080204" pitchFamily="50" charset="-128"/>
              </a:rPr>
              <a:t>といった様々な問題が発生</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5" name="下矢印 14"/>
          <p:cNvSpPr/>
          <p:nvPr/>
        </p:nvSpPr>
        <p:spPr>
          <a:xfrm>
            <a:off x="4103948" y="4043164"/>
            <a:ext cx="936104" cy="39604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6" name="角丸四角形 15"/>
          <p:cNvSpPr/>
          <p:nvPr/>
        </p:nvSpPr>
        <p:spPr>
          <a:xfrm>
            <a:off x="1529663" y="4653136"/>
            <a:ext cx="6084675" cy="1440160"/>
          </a:xfrm>
          <a:prstGeom prst="roundRect">
            <a:avLst/>
          </a:prstGeom>
          <a:solidFill>
            <a:srgbClr val="FEF6F0"/>
          </a:solidFill>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solidFill>
                  <a:srgbClr val="FF0000"/>
                </a:solidFill>
                <a:latin typeface="Times New Roman" panose="02020603050405020304" pitchFamily="18" charset="0"/>
                <a:ea typeface="ＭＳ Ｐゴシック" panose="020B0600070205080204" pitchFamily="50" charset="-128"/>
              </a:rPr>
              <a:t>効率性</a:t>
            </a:r>
            <a:r>
              <a:rPr lang="ja-JP" altLang="en-US" sz="2400" dirty="0">
                <a:latin typeface="Times New Roman" panose="02020603050405020304" pitchFamily="18" charset="0"/>
                <a:ea typeface="ＭＳ Ｐゴシック" panose="020B0600070205080204" pitchFamily="50" charset="-128"/>
              </a:rPr>
              <a:t>，</a:t>
            </a:r>
            <a:r>
              <a:rPr lang="ja-JP" altLang="en-US" sz="2400" dirty="0">
                <a:solidFill>
                  <a:srgbClr val="0070C0"/>
                </a:solidFill>
                <a:latin typeface="Times New Roman" panose="02020603050405020304" pitchFamily="18" charset="0"/>
                <a:ea typeface="ＭＳ Ｐゴシック" panose="020B0600070205080204" pitchFamily="50" charset="-128"/>
              </a:rPr>
              <a:t>平等性</a:t>
            </a:r>
            <a:r>
              <a:rPr lang="ja-JP" altLang="en-US" sz="2400" dirty="0">
                <a:latin typeface="Times New Roman" panose="02020603050405020304" pitchFamily="18" charset="0"/>
                <a:ea typeface="ＭＳ Ｐゴシック" panose="020B0600070205080204" pitchFamily="50" charset="-128"/>
              </a:rPr>
              <a:t>，</a:t>
            </a:r>
            <a:r>
              <a:rPr lang="ja-JP" altLang="en-US" sz="2400" dirty="0">
                <a:solidFill>
                  <a:srgbClr val="00B050"/>
                </a:solidFill>
                <a:latin typeface="Times New Roman" panose="02020603050405020304" pitchFamily="18" charset="0"/>
                <a:ea typeface="ＭＳ Ｐゴシック" panose="020B0600070205080204" pitchFamily="50" charset="-128"/>
              </a:rPr>
              <a:t>有効性</a:t>
            </a:r>
            <a:r>
              <a:rPr lang="ja-JP" altLang="en-US" sz="2400" dirty="0">
                <a:latin typeface="Times New Roman" panose="02020603050405020304" pitchFamily="18" charset="0"/>
                <a:ea typeface="ＭＳ Ｐゴシック" panose="020B0600070205080204" pitchFamily="50" charset="-128"/>
              </a:rPr>
              <a:t>の各指標を</a:t>
            </a:r>
            <a:r>
              <a:rPr lang="ja-JP" altLang="en-US" sz="2400" dirty="0" smtClean="0">
                <a:latin typeface="Times New Roman" panose="02020603050405020304" pitchFamily="18" charset="0"/>
                <a:ea typeface="ＭＳ Ｐゴシック" panose="020B0600070205080204" pitchFamily="50" charset="-128"/>
              </a:rPr>
              <a:t>用いた</a:t>
            </a:r>
            <a:endParaRPr lang="en-US" altLang="ja-JP" sz="2400" dirty="0" smtClean="0">
              <a:latin typeface="Times New Roman" panose="02020603050405020304" pitchFamily="18" charset="0"/>
              <a:ea typeface="ＭＳ Ｐゴシック" panose="020B0600070205080204" pitchFamily="50" charset="-128"/>
            </a:endParaRPr>
          </a:p>
          <a:p>
            <a:pPr algn="ctr"/>
            <a:r>
              <a:rPr lang="ja-JP" altLang="en-US" sz="2400" dirty="0" smtClean="0">
                <a:latin typeface="Times New Roman" panose="02020603050405020304" pitchFamily="18" charset="0"/>
                <a:ea typeface="ＭＳ Ｐゴシック" panose="020B0600070205080204" pitchFamily="50" charset="-128"/>
              </a:rPr>
              <a:t>多目的評価により，</a:t>
            </a:r>
            <a:r>
              <a:rPr lang="ja-JP" altLang="en-US" sz="2400" dirty="0">
                <a:latin typeface="Times New Roman" panose="02020603050405020304" pitchFamily="18" charset="0"/>
                <a:ea typeface="ＭＳ Ｐゴシック" panose="020B0600070205080204" pitchFamily="50" charset="-128"/>
              </a:rPr>
              <a:t>災害後の状況に</a:t>
            </a:r>
            <a:r>
              <a:rPr lang="ja-JP" altLang="en-US" sz="2400" dirty="0" smtClean="0">
                <a:latin typeface="Times New Roman" panose="02020603050405020304" pitchFamily="18" charset="0"/>
                <a:ea typeface="ＭＳ Ｐゴシック" panose="020B0600070205080204" pitchFamily="50" charset="-128"/>
              </a:rPr>
              <a:t>応じた</a:t>
            </a:r>
            <a:endParaRPr lang="en-US" altLang="ja-JP" sz="2400" dirty="0" smtClean="0">
              <a:latin typeface="Times New Roman" panose="02020603050405020304" pitchFamily="18" charset="0"/>
              <a:ea typeface="ＭＳ Ｐゴシック" panose="020B0600070205080204" pitchFamily="50" charset="-128"/>
            </a:endParaRPr>
          </a:p>
          <a:p>
            <a:pPr algn="ctr"/>
            <a:r>
              <a:rPr lang="ja-JP" altLang="en-US" sz="2400" dirty="0" smtClean="0">
                <a:latin typeface="Times New Roman" panose="02020603050405020304" pitchFamily="18" charset="0"/>
                <a:ea typeface="ＭＳ Ｐゴシック" panose="020B0600070205080204" pitchFamily="50" charset="-128"/>
              </a:rPr>
              <a:t>より</a:t>
            </a:r>
            <a:r>
              <a:rPr lang="ja-JP" altLang="en-US" sz="2400" dirty="0">
                <a:latin typeface="Times New Roman" panose="02020603050405020304" pitchFamily="18" charset="0"/>
                <a:ea typeface="ＭＳ Ｐゴシック" panose="020B0600070205080204" pitchFamily="50" charset="-128"/>
              </a:rPr>
              <a:t>効果的</a:t>
            </a:r>
            <a:r>
              <a:rPr lang="ja-JP" altLang="en-US" sz="2400" dirty="0" smtClean="0">
                <a:latin typeface="Times New Roman" panose="02020603050405020304" pitchFamily="18" charset="0"/>
                <a:ea typeface="ＭＳ Ｐゴシック" panose="020B0600070205080204" pitchFamily="50" charset="-128"/>
              </a:rPr>
              <a:t>な物資の供給</a:t>
            </a:r>
            <a:r>
              <a:rPr lang="ja-JP" altLang="en-US" sz="2400" dirty="0">
                <a:latin typeface="Times New Roman" panose="02020603050405020304" pitchFamily="18" charset="0"/>
                <a:ea typeface="ＭＳ Ｐゴシック" panose="020B0600070205080204" pitchFamily="50" charset="-128"/>
              </a:rPr>
              <a:t>方法を</a:t>
            </a:r>
            <a:r>
              <a:rPr lang="ja-JP" altLang="en-US" sz="2400" dirty="0" smtClean="0">
                <a:latin typeface="Times New Roman" panose="02020603050405020304" pitchFamily="18" charset="0"/>
                <a:ea typeface="ＭＳ Ｐゴシック" panose="020B0600070205080204" pitchFamily="50" charset="-128"/>
              </a:rPr>
              <a:t>提案すること</a:t>
            </a:r>
            <a:endParaRPr lang="en-US" altLang="ja-JP" sz="2400" dirty="0">
              <a:latin typeface="Times New Roman" panose="02020603050405020304" pitchFamily="18" charset="0"/>
              <a:ea typeface="ＭＳ Ｐゴシック" panose="020B0600070205080204" pitchFamily="50" charset="-128"/>
            </a:endParaRPr>
          </a:p>
        </p:txBody>
      </p:sp>
      <p:sp>
        <p:nvSpPr>
          <p:cNvPr id="17" name="下矢印 16"/>
          <p:cNvSpPr/>
          <p:nvPr/>
        </p:nvSpPr>
        <p:spPr>
          <a:xfrm>
            <a:off x="4103948" y="2708920"/>
            <a:ext cx="936104" cy="39604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8" name="正方形/長方形 17"/>
          <p:cNvSpPr/>
          <p:nvPr/>
        </p:nvSpPr>
        <p:spPr>
          <a:xfrm>
            <a:off x="2015716" y="3284984"/>
            <a:ext cx="5112568" cy="57606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救援物資の供給については，</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一つではなく様々な視点からの考慮が必要</a:t>
            </a:r>
            <a:endParaRPr kumimoji="1" lang="ja-JP" altLang="en-US" sz="20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9477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三つの評価指標における考え方</a:t>
            </a:r>
            <a:endParaRPr kumimoji="1" lang="ja-JP" altLang="en-US" dirty="0"/>
          </a:p>
        </p:txBody>
      </p:sp>
      <p:sp>
        <p:nvSpPr>
          <p:cNvPr id="7" name="テキスト ボックス 6"/>
          <p:cNvSpPr txBox="1"/>
          <p:nvPr/>
        </p:nvSpPr>
        <p:spPr>
          <a:xfrm>
            <a:off x="323528" y="836713"/>
            <a:ext cx="8208912"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三つの指標を，災害後の時間経過から考えると</a:t>
            </a:r>
            <a:r>
              <a:rPr lang="en-US" altLang="ja-JP" sz="2400" dirty="0" smtClean="0">
                <a:latin typeface="Times New Roman" panose="02020603050405020304" pitchFamily="18" charset="0"/>
                <a:ea typeface="ＭＳ Ｐゴシック" panose="020B0600070205080204" pitchFamily="50" charset="-128"/>
              </a:rPr>
              <a:t>…</a:t>
            </a:r>
            <a:endParaRPr lang="en-US" altLang="ja-JP" sz="2400" dirty="0">
              <a:latin typeface="Times New Roman" panose="02020603050405020304" pitchFamily="18" charset="0"/>
              <a:ea typeface="ＭＳ Ｐゴシック" panose="020B0600070205080204" pitchFamily="50" charset="-128"/>
            </a:endParaRPr>
          </a:p>
        </p:txBody>
      </p:sp>
      <p:sp>
        <p:nvSpPr>
          <p:cNvPr id="15" name="正方形/長方形 14"/>
          <p:cNvSpPr/>
          <p:nvPr/>
        </p:nvSpPr>
        <p:spPr>
          <a:xfrm>
            <a:off x="1187624" y="1484784"/>
            <a:ext cx="792088" cy="2376264"/>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Times New Roman" panose="02020603050405020304" pitchFamily="18" charset="0"/>
                <a:ea typeface="ＭＳ Ｐゴシック" panose="020B0600070205080204" pitchFamily="50" charset="-128"/>
              </a:rPr>
              <a:t>災害発生</a:t>
            </a:r>
            <a:endParaRPr kumimoji="1" lang="ja-JP" altLang="en-US" sz="2400" dirty="0">
              <a:solidFill>
                <a:schemeClr val="tx1"/>
              </a:solidFill>
              <a:latin typeface="Times New Roman" panose="02020603050405020304" pitchFamily="18" charset="0"/>
              <a:ea typeface="ＭＳ Ｐゴシック" panose="020B0600070205080204" pitchFamily="50" charset="-128"/>
            </a:endParaRPr>
          </a:p>
        </p:txBody>
      </p:sp>
      <p:cxnSp>
        <p:nvCxnSpPr>
          <p:cNvPr id="17" name="直線矢印コネクタ 16"/>
          <p:cNvCxnSpPr/>
          <p:nvPr/>
        </p:nvCxnSpPr>
        <p:spPr>
          <a:xfrm>
            <a:off x="1979712" y="2672916"/>
            <a:ext cx="532859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2005237" y="1844824"/>
            <a:ext cx="1774676" cy="50405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　　　有効性</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20" name="正方形/長方形 19"/>
          <p:cNvSpPr/>
          <p:nvPr/>
        </p:nvSpPr>
        <p:spPr>
          <a:xfrm>
            <a:off x="4763640" y="1844824"/>
            <a:ext cx="2328640" cy="50405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Times New Roman" panose="02020603050405020304" pitchFamily="18" charset="0"/>
                <a:ea typeface="ＭＳ Ｐゴシック" panose="020B0600070205080204" pitchFamily="50" charset="-128"/>
              </a:rPr>
              <a:t>　　　 効率性</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21" name="正方形/長方形 20"/>
          <p:cNvSpPr/>
          <p:nvPr/>
        </p:nvSpPr>
        <p:spPr>
          <a:xfrm>
            <a:off x="2005237" y="2996953"/>
            <a:ext cx="5087044" cy="5040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平等性</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22" name="直角三角形 21"/>
          <p:cNvSpPr/>
          <p:nvPr/>
        </p:nvSpPr>
        <p:spPr>
          <a:xfrm>
            <a:off x="3779912" y="1844824"/>
            <a:ext cx="1008112" cy="504056"/>
          </a:xfrm>
          <a:prstGeom prst="r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25" name="テキスト ボックス 24"/>
          <p:cNvSpPr txBox="1"/>
          <p:nvPr/>
        </p:nvSpPr>
        <p:spPr>
          <a:xfrm>
            <a:off x="7308306" y="2488250"/>
            <a:ext cx="892671" cy="369332"/>
          </a:xfrm>
          <a:prstGeom prst="rect">
            <a:avLst/>
          </a:prstGeom>
          <a:noFill/>
        </p:spPr>
        <p:txBody>
          <a:bodyPr wrap="square" rtlCol="0">
            <a:spAutoFit/>
          </a:bodyPr>
          <a:lstStyle/>
          <a:p>
            <a:r>
              <a:rPr kumimoji="1" lang="ja-JP" altLang="en-US" dirty="0" smtClean="0">
                <a:latin typeface="Times New Roman" panose="02020603050405020304" pitchFamily="18" charset="0"/>
                <a:ea typeface="ＭＳ Ｐゴシック" panose="020B0600070205080204" pitchFamily="50" charset="-128"/>
              </a:rPr>
              <a:t>時間</a:t>
            </a:r>
            <a:endParaRPr kumimoji="1" lang="ja-JP" altLang="en-US" dirty="0">
              <a:latin typeface="Times New Roman" panose="02020603050405020304" pitchFamily="18" charset="0"/>
              <a:ea typeface="ＭＳ Ｐゴシック" panose="020B0600070205080204" pitchFamily="50" charset="-128"/>
            </a:endParaRPr>
          </a:p>
        </p:txBody>
      </p:sp>
      <p:sp>
        <p:nvSpPr>
          <p:cNvPr id="26" name="テキスト ボックス 25"/>
          <p:cNvSpPr txBox="1"/>
          <p:nvPr/>
        </p:nvSpPr>
        <p:spPr>
          <a:xfrm>
            <a:off x="683568" y="4293097"/>
            <a:ext cx="7992888" cy="830997"/>
          </a:xfrm>
          <a:prstGeom prst="rect">
            <a:avLst/>
          </a:prstGeom>
          <a:no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効率性は，コストの最小化 → 物流が安定してから重要</a:t>
            </a:r>
            <a:endParaRPr kumimoji="1" lang="en-US" altLang="ja-JP" sz="2400" dirty="0" smtClean="0">
              <a:latin typeface="Times New Roman" panose="02020603050405020304" pitchFamily="18" charset="0"/>
              <a:ea typeface="ＭＳ Ｐゴシック" panose="020B0600070205080204" pitchFamily="50" charset="-128"/>
            </a:endParaRPr>
          </a:p>
          <a:p>
            <a:r>
              <a:rPr lang="ja-JP" altLang="en-US" sz="2400" dirty="0" smtClean="0">
                <a:latin typeface="Times New Roman" panose="02020603050405020304" pitchFamily="18" charset="0"/>
                <a:ea typeface="ＭＳ Ｐゴシック" panose="020B0600070205080204" pitchFamily="50" charset="-128"/>
              </a:rPr>
              <a:t>平等性は，公平な配送　　 → 災害後の期間に関わらず重要</a:t>
            </a:r>
            <a:endParaRPr lang="en-US" altLang="ja-JP" sz="2400" dirty="0">
              <a:latin typeface="Times New Roman" panose="02020603050405020304" pitchFamily="18" charset="0"/>
              <a:ea typeface="ＭＳ Ｐゴシック" panose="020B0600070205080204" pitchFamily="50" charset="-128"/>
            </a:endParaRPr>
          </a:p>
        </p:txBody>
      </p:sp>
      <p:sp>
        <p:nvSpPr>
          <p:cNvPr id="27" name="直角三角形 26"/>
          <p:cNvSpPr/>
          <p:nvPr/>
        </p:nvSpPr>
        <p:spPr>
          <a:xfrm rot="10800000">
            <a:off x="3779912" y="1844824"/>
            <a:ext cx="1008112" cy="504056"/>
          </a:xfrm>
          <a:prstGeom prst="r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29" name="テキスト ボックス 28"/>
          <p:cNvSpPr txBox="1"/>
          <p:nvPr/>
        </p:nvSpPr>
        <p:spPr>
          <a:xfrm>
            <a:off x="2802565" y="3861049"/>
            <a:ext cx="3492388"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4</a:t>
            </a:r>
            <a:r>
              <a:rPr lang="ja-JP" altLang="en-US" sz="1400" dirty="0">
                <a:latin typeface="Times New Roman" panose="02020603050405020304" pitchFamily="18" charset="0"/>
                <a:ea typeface="ＭＳ Ｐゴシック" panose="020B0600070205080204" pitchFamily="50" charset="-128"/>
              </a:rPr>
              <a:t>　</a:t>
            </a:r>
            <a:r>
              <a:rPr lang="ja-JP" altLang="en-US" sz="1400" dirty="0" smtClean="0">
                <a:latin typeface="Times New Roman" panose="02020603050405020304" pitchFamily="18" charset="0"/>
                <a:ea typeface="ＭＳ Ｐゴシック" panose="020B0600070205080204" pitchFamily="50" charset="-128"/>
              </a:rPr>
              <a:t>効率性，平等性，有効性の考える期間</a:t>
            </a:r>
            <a:endParaRPr kumimoji="1" lang="ja-JP" altLang="en-US" sz="1400" dirty="0">
              <a:latin typeface="Times New Roman" panose="02020603050405020304" pitchFamily="18" charset="0"/>
              <a:ea typeface="ＭＳ Ｐゴシック" panose="020B0600070205080204" pitchFamily="50" charset="-128"/>
            </a:endParaRPr>
          </a:p>
        </p:txBody>
      </p:sp>
      <p:sp>
        <p:nvSpPr>
          <p:cNvPr id="30" name="下矢印 29"/>
          <p:cNvSpPr/>
          <p:nvPr/>
        </p:nvSpPr>
        <p:spPr>
          <a:xfrm>
            <a:off x="4067945" y="5153453"/>
            <a:ext cx="864097" cy="32113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31" name="テキスト ボックス 30"/>
          <p:cNvSpPr txBox="1"/>
          <p:nvPr/>
        </p:nvSpPr>
        <p:spPr>
          <a:xfrm>
            <a:off x="148840" y="5900613"/>
            <a:ext cx="8568952"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 </a:t>
            </a:r>
            <a:r>
              <a:rPr kumimoji="1" lang="ja-JP" altLang="en-US" sz="2400" dirty="0" smtClean="0">
                <a:latin typeface="Times New Roman" panose="02020603050405020304" pitchFamily="18" charset="0"/>
                <a:ea typeface="ＭＳ Ｐゴシック" panose="020B0600070205080204" pitchFamily="50" charset="-128"/>
              </a:rPr>
              <a:t>災害後，物流が安定するまでの期間で考慮されるべき指標</a:t>
            </a:r>
            <a:endParaRPr kumimoji="1" lang="ja-JP" altLang="en-US" sz="2400" dirty="0">
              <a:latin typeface="Times New Roman" panose="02020603050405020304" pitchFamily="18" charset="0"/>
              <a:ea typeface="ＭＳ Ｐゴシック" panose="020B0600070205080204" pitchFamily="50" charset="-128"/>
            </a:endParaRPr>
          </a:p>
        </p:txBody>
      </p:sp>
      <p:sp>
        <p:nvSpPr>
          <p:cNvPr id="3" name="テキスト ボックス 2"/>
          <p:cNvSpPr txBox="1"/>
          <p:nvPr/>
        </p:nvSpPr>
        <p:spPr>
          <a:xfrm>
            <a:off x="683568" y="5516190"/>
            <a:ext cx="6912768" cy="461665"/>
          </a:xfrm>
          <a:prstGeom prst="rect">
            <a:avLst/>
          </a:prstGeom>
          <a:noFill/>
        </p:spPr>
        <p:txBody>
          <a:bodyPr wrap="square" rtlCol="0">
            <a:spAutoFit/>
          </a:bodyPr>
          <a:lstStyle/>
          <a:p>
            <a:r>
              <a:rPr lang="ja-JP" altLang="en-US" sz="2400" dirty="0">
                <a:latin typeface="Times New Roman" panose="02020603050405020304" pitchFamily="18" charset="0"/>
                <a:ea typeface="ＭＳ Ｐゴシック" panose="020B0600070205080204" pitchFamily="50" charset="-128"/>
              </a:rPr>
              <a:t>有効性は，迅速に届けることを目指す </a:t>
            </a:r>
            <a:endParaRPr kumimoji="1" lang="ja-JP" altLang="en-US" sz="2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4602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6" grpId="0"/>
      <p:bldP spid="27" grpId="0" animBg="1"/>
      <p:bldP spid="30" grpId="0" animBg="1"/>
      <p:bldP spid="31"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有効性の定義</a:t>
            </a:r>
            <a:endParaRPr kumimoji="1" lang="ja-JP" altLang="en-US" dirty="0"/>
          </a:p>
        </p:txBody>
      </p:sp>
      <p:sp>
        <p:nvSpPr>
          <p:cNvPr id="7" name="テキスト ボックス 6"/>
          <p:cNvSpPr txBox="1"/>
          <p:nvPr/>
        </p:nvSpPr>
        <p:spPr>
          <a:xfrm>
            <a:off x="539553" y="2420889"/>
            <a:ext cx="7431111" cy="461665"/>
          </a:xfrm>
          <a:prstGeom prst="rect">
            <a:avLst/>
          </a:prstGeom>
          <a:no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災害発生直後の状況では，</a:t>
            </a:r>
            <a:endParaRPr kumimoji="1" lang="en-US" altLang="ja-JP" sz="2400" dirty="0" smtClean="0">
              <a:latin typeface="Times New Roman" panose="02020603050405020304" pitchFamily="18" charset="0"/>
              <a:ea typeface="ＭＳ Ｐゴシック" panose="020B0600070205080204" pitchFamily="50" charset="-128"/>
            </a:endParaRPr>
          </a:p>
        </p:txBody>
      </p:sp>
      <p:sp>
        <p:nvSpPr>
          <p:cNvPr id="8" name="テキスト ボックス 7"/>
          <p:cNvSpPr txBox="1"/>
          <p:nvPr/>
        </p:nvSpPr>
        <p:spPr>
          <a:xfrm>
            <a:off x="539553" y="4736851"/>
            <a:ext cx="1620180"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有効性は</a:t>
            </a:r>
            <a:endParaRPr kumimoji="1" lang="ja-JP" altLang="en-US" sz="2400" dirty="0">
              <a:latin typeface="Times New Roman" panose="02020603050405020304" pitchFamily="18" charset="0"/>
              <a:ea typeface="ＭＳ Ｐゴシック" panose="020B0600070205080204" pitchFamily="50" charset="-128"/>
            </a:endParaRPr>
          </a:p>
        </p:txBody>
      </p:sp>
      <p:sp>
        <p:nvSpPr>
          <p:cNvPr id="11" name="テキスト ボックス 10"/>
          <p:cNvSpPr txBox="1"/>
          <p:nvPr/>
        </p:nvSpPr>
        <p:spPr>
          <a:xfrm>
            <a:off x="935597" y="5199583"/>
            <a:ext cx="7272809" cy="461665"/>
          </a:xfrm>
          <a:prstGeom prst="rect">
            <a:avLst/>
          </a:prstGeom>
          <a:solidFill>
            <a:schemeClr val="accent3">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smtClean="0">
                <a:latin typeface="Times New Roman" panose="02020603050405020304" pitchFamily="18" charset="0"/>
                <a:ea typeface="ＭＳ Ｐゴシック" panose="020B0600070205080204" pitchFamily="50" charset="-128"/>
              </a:rPr>
              <a:t>単位時間当たりの配送不足</a:t>
            </a:r>
            <a:r>
              <a:rPr lang="ja-JP" altLang="en-US" sz="2400" dirty="0">
                <a:latin typeface="Times New Roman" panose="02020603050405020304" pitchFamily="18" charset="0"/>
                <a:ea typeface="ＭＳ Ｐゴシック" panose="020B0600070205080204" pitchFamily="50" charset="-128"/>
              </a:rPr>
              <a:t>量</a:t>
            </a:r>
            <a:r>
              <a:rPr kumimoji="1" lang="ja-JP" altLang="en-US" sz="2400" dirty="0" smtClean="0">
                <a:latin typeface="Times New Roman" panose="02020603050405020304" pitchFamily="18" charset="0"/>
                <a:ea typeface="ＭＳ Ｐゴシック" panose="020B0600070205080204" pitchFamily="50" charset="-128"/>
              </a:rPr>
              <a:t>の最小化</a:t>
            </a:r>
            <a:endParaRPr kumimoji="1" lang="ja-JP" altLang="en-US" sz="2400" dirty="0">
              <a:latin typeface="Times New Roman" panose="02020603050405020304" pitchFamily="18" charset="0"/>
              <a:ea typeface="ＭＳ Ｐゴシック" panose="020B0600070205080204" pitchFamily="50" charset="-128"/>
            </a:endParaRPr>
          </a:p>
        </p:txBody>
      </p:sp>
      <p:sp>
        <p:nvSpPr>
          <p:cNvPr id="12" name="テキスト ボックス 11"/>
          <p:cNvSpPr txBox="1"/>
          <p:nvPr/>
        </p:nvSpPr>
        <p:spPr>
          <a:xfrm>
            <a:off x="539553" y="1016606"/>
            <a:ext cx="7517407" cy="1200329"/>
          </a:xfrm>
          <a:prstGeom prst="rect">
            <a:avLst/>
          </a:prstGeom>
          <a:no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ロジスティクスとしては，災害時の状況においても，</a:t>
            </a:r>
            <a:endParaRPr kumimoji="1" lang="en-US" altLang="ja-JP" sz="2400" dirty="0" smtClean="0">
              <a:latin typeface="Times New Roman" panose="02020603050405020304" pitchFamily="18" charset="0"/>
              <a:ea typeface="ＭＳ Ｐゴシック" panose="020B0600070205080204" pitchFamily="50" charset="-128"/>
            </a:endParaRPr>
          </a:p>
          <a:p>
            <a:r>
              <a:rPr kumimoji="1" lang="ja-JP" altLang="en-US" sz="2400" u="sng" dirty="0" smtClean="0">
                <a:uFill>
                  <a:solidFill>
                    <a:srgbClr val="FF0000"/>
                  </a:solidFill>
                </a:uFill>
                <a:latin typeface="Times New Roman" panose="02020603050405020304" pitchFamily="18" charset="0"/>
                <a:ea typeface="ＭＳ Ｐゴシック" panose="020B0600070205080204" pitchFamily="50" charset="-128"/>
              </a:rPr>
              <a:t>必要なものを</a:t>
            </a:r>
            <a:r>
              <a:rPr kumimoji="1" lang="ja-JP" altLang="en-US" sz="2400" dirty="0" smtClean="0">
                <a:latin typeface="Times New Roman" panose="02020603050405020304" pitchFamily="18" charset="0"/>
                <a:ea typeface="ＭＳ Ｐゴシック" panose="020B0600070205080204" pitchFamily="50" charset="-128"/>
              </a:rPr>
              <a:t>，</a:t>
            </a:r>
            <a:r>
              <a:rPr kumimoji="1" lang="ja-JP" altLang="en-US" sz="2400" u="sng" dirty="0" smtClean="0">
                <a:uFill>
                  <a:solidFill>
                    <a:srgbClr val="FF0000"/>
                  </a:solidFill>
                </a:uFill>
                <a:latin typeface="Times New Roman" panose="02020603050405020304" pitchFamily="18" charset="0"/>
                <a:ea typeface="ＭＳ Ｐゴシック" panose="020B0600070205080204" pitchFamily="50" charset="-128"/>
              </a:rPr>
              <a:t>必要な時に</a:t>
            </a:r>
            <a:r>
              <a:rPr kumimoji="1" lang="ja-JP" altLang="en-US" sz="2400" dirty="0" smtClean="0">
                <a:latin typeface="Times New Roman" panose="02020603050405020304" pitchFamily="18" charset="0"/>
                <a:ea typeface="ＭＳ Ｐゴシック" panose="020B0600070205080204" pitchFamily="50" charset="-128"/>
              </a:rPr>
              <a:t>，</a:t>
            </a:r>
            <a:r>
              <a:rPr kumimoji="1" lang="ja-JP" altLang="en-US" sz="2400" u="sng" dirty="0" smtClean="0">
                <a:uFill>
                  <a:solidFill>
                    <a:srgbClr val="FF0000"/>
                  </a:solidFill>
                </a:uFill>
                <a:latin typeface="Times New Roman" panose="02020603050405020304" pitchFamily="18" charset="0"/>
                <a:ea typeface="ＭＳ Ｐゴシック" panose="020B0600070205080204" pitchFamily="50" charset="-128"/>
              </a:rPr>
              <a:t>必要な量を</a:t>
            </a:r>
            <a:r>
              <a:rPr kumimoji="1" lang="ja-JP" altLang="en-US" sz="2400" dirty="0" smtClean="0">
                <a:latin typeface="Times New Roman" panose="02020603050405020304" pitchFamily="18" charset="0"/>
                <a:ea typeface="ＭＳ Ｐゴシック" panose="020B0600070205080204" pitchFamily="50" charset="-128"/>
              </a:rPr>
              <a:t>，</a:t>
            </a:r>
            <a:r>
              <a:rPr kumimoji="1" lang="ja-JP" altLang="en-US" sz="2400" u="sng" dirty="0" smtClean="0">
                <a:uFill>
                  <a:solidFill>
                    <a:srgbClr val="FF0000"/>
                  </a:solidFill>
                </a:uFill>
                <a:latin typeface="Times New Roman" panose="02020603050405020304" pitchFamily="18" charset="0"/>
                <a:ea typeface="ＭＳ Ｐゴシック" panose="020B0600070205080204" pitchFamily="50" charset="-128"/>
              </a:rPr>
              <a:t>必要な場所へ</a:t>
            </a:r>
            <a:r>
              <a:rPr kumimoji="1" lang="ja-JP" altLang="en-US" sz="2400" dirty="0" smtClean="0">
                <a:latin typeface="Times New Roman" panose="02020603050405020304" pitchFamily="18" charset="0"/>
                <a:ea typeface="ＭＳ Ｐゴシック" panose="020B0600070205080204" pitchFamily="50" charset="-128"/>
              </a:rPr>
              <a:t>「届ける」ことを考慮するべき</a:t>
            </a:r>
            <a:endParaRPr kumimoji="1" lang="ja-JP" altLang="en-US" sz="2400" dirty="0">
              <a:latin typeface="Times New Roman" panose="02020603050405020304" pitchFamily="18" charset="0"/>
              <a:ea typeface="ＭＳ Ｐゴシック" panose="020B0600070205080204" pitchFamily="50" charset="-128"/>
            </a:endParaRPr>
          </a:p>
        </p:txBody>
      </p:sp>
      <p:sp>
        <p:nvSpPr>
          <p:cNvPr id="3" name="角丸四角形 2"/>
          <p:cNvSpPr/>
          <p:nvPr/>
        </p:nvSpPr>
        <p:spPr>
          <a:xfrm>
            <a:off x="1259632" y="2996953"/>
            <a:ext cx="2736467" cy="944815"/>
          </a:xfrm>
          <a:prstGeom prst="roundRect">
            <a:avLst/>
          </a:prstGeom>
          <a:ln w="38100">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2000" dirty="0" smtClean="0">
                <a:solidFill>
                  <a:schemeClr val="tx1"/>
                </a:solidFill>
                <a:latin typeface="Times New Roman" panose="02020603050405020304" pitchFamily="18" charset="0"/>
                <a:ea typeface="ＭＳ Ｐゴシック" panose="020B0600070205080204" pitchFamily="50" charset="-128"/>
              </a:rPr>
              <a:t>「迅速に」</a:t>
            </a:r>
            <a:r>
              <a:rPr lang="ja-JP" altLang="en-US" sz="2000" dirty="0">
                <a:solidFill>
                  <a:schemeClr val="tx1"/>
                </a:solidFill>
                <a:latin typeface="Times New Roman" panose="02020603050405020304" pitchFamily="18" charset="0"/>
                <a:ea typeface="ＭＳ Ｐゴシック" panose="020B0600070205080204" pitchFamily="50" charset="-128"/>
              </a:rPr>
              <a:t>配送すること</a:t>
            </a:r>
            <a:endParaRPr lang="en-US" altLang="ja-JP" sz="2000" dirty="0">
              <a:solidFill>
                <a:schemeClr val="tx1"/>
              </a:solidFill>
              <a:latin typeface="Times New Roman" panose="02020603050405020304" pitchFamily="18" charset="0"/>
              <a:ea typeface="ＭＳ Ｐゴシック" panose="020B0600070205080204" pitchFamily="50" charset="-128"/>
            </a:endParaRPr>
          </a:p>
        </p:txBody>
      </p:sp>
      <p:sp>
        <p:nvSpPr>
          <p:cNvPr id="14" name="角丸四角形 13"/>
          <p:cNvSpPr/>
          <p:nvPr/>
        </p:nvSpPr>
        <p:spPr>
          <a:xfrm>
            <a:off x="5100601" y="2996953"/>
            <a:ext cx="2808312" cy="944815"/>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Times New Roman" panose="02020603050405020304" pitchFamily="18" charset="0"/>
                <a:ea typeface="ＭＳ Ｐゴシック" panose="020B0600070205080204" pitchFamily="50" charset="-128"/>
              </a:rPr>
              <a:t>被災者のもとへ物資</a:t>
            </a:r>
            <a:r>
              <a:rPr lang="ja-JP" altLang="en-US" sz="2000" dirty="0" smtClean="0">
                <a:solidFill>
                  <a:schemeClr val="tx1"/>
                </a:solidFill>
                <a:latin typeface="Times New Roman" panose="02020603050405020304" pitchFamily="18" charset="0"/>
                <a:ea typeface="ＭＳ Ｐゴシック" panose="020B0600070205080204" pitchFamily="50" charset="-128"/>
              </a:rPr>
              <a:t>が</a:t>
            </a:r>
            <a:endParaRPr lang="en-US" altLang="ja-JP" sz="2000" dirty="0" smtClean="0">
              <a:solidFill>
                <a:schemeClr val="tx1"/>
              </a:solidFill>
              <a:latin typeface="Times New Roman" panose="02020603050405020304" pitchFamily="18" charset="0"/>
              <a:ea typeface="ＭＳ Ｐゴシック" panose="020B0600070205080204" pitchFamily="50" charset="-128"/>
            </a:endParaRPr>
          </a:p>
          <a:p>
            <a:pPr algn="ctr"/>
            <a:r>
              <a:rPr lang="ja-JP" altLang="en-US" sz="2000" dirty="0" smtClean="0">
                <a:solidFill>
                  <a:schemeClr val="tx1"/>
                </a:solidFill>
                <a:latin typeface="Times New Roman" panose="02020603050405020304" pitchFamily="18" charset="0"/>
                <a:ea typeface="ＭＳ Ｐゴシック" panose="020B0600070205080204" pitchFamily="50" charset="-128"/>
              </a:rPr>
              <a:t>「</a:t>
            </a:r>
            <a:r>
              <a:rPr lang="ja-JP" altLang="en-US" sz="2000" dirty="0">
                <a:solidFill>
                  <a:schemeClr val="tx1"/>
                </a:solidFill>
                <a:latin typeface="Times New Roman" panose="02020603050405020304" pitchFamily="18" charset="0"/>
                <a:ea typeface="ＭＳ Ｐゴシック" panose="020B0600070205080204" pitchFamily="50" charset="-128"/>
              </a:rPr>
              <a:t>届くこと」</a:t>
            </a:r>
            <a:endParaRPr lang="en-US" altLang="ja-JP" sz="2000" dirty="0">
              <a:solidFill>
                <a:schemeClr val="tx1"/>
              </a:solidFill>
              <a:latin typeface="Times New Roman" panose="02020603050405020304" pitchFamily="18" charset="0"/>
              <a:ea typeface="ＭＳ Ｐゴシック" panose="020B0600070205080204" pitchFamily="50" charset="-128"/>
            </a:endParaRPr>
          </a:p>
        </p:txBody>
      </p:sp>
      <p:sp>
        <p:nvSpPr>
          <p:cNvPr id="9" name="テキスト ボックス 8"/>
          <p:cNvSpPr txBox="1"/>
          <p:nvPr/>
        </p:nvSpPr>
        <p:spPr>
          <a:xfrm>
            <a:off x="4370408" y="3168264"/>
            <a:ext cx="403185" cy="584775"/>
          </a:xfrm>
          <a:prstGeom prst="rect">
            <a:avLst/>
          </a:prstGeom>
          <a:noFill/>
        </p:spPr>
        <p:txBody>
          <a:bodyPr wrap="square" rtlCol="0">
            <a:spAutoFit/>
          </a:bodyPr>
          <a:lstStyle/>
          <a:p>
            <a:r>
              <a:rPr kumimoji="1" lang="en-US" altLang="ja-JP" sz="3200" b="1"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400" b="1"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3" name="下矢印 12"/>
          <p:cNvSpPr/>
          <p:nvPr/>
        </p:nvSpPr>
        <p:spPr>
          <a:xfrm>
            <a:off x="4139952" y="4332005"/>
            <a:ext cx="864097" cy="321131"/>
          </a:xfrm>
          <a:prstGeom prst="downArrow">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201115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ロジスティクス・モデル</a:t>
            </a:r>
            <a:endParaRPr kumimoji="1" lang="ja-JP" altLang="en-US" dirty="0"/>
          </a:p>
        </p:txBody>
      </p:sp>
      <p:sp>
        <p:nvSpPr>
          <p:cNvPr id="2079" name="テキスト ボックス 2078"/>
          <p:cNvSpPr txBox="1"/>
          <p:nvPr/>
        </p:nvSpPr>
        <p:spPr>
          <a:xfrm>
            <a:off x="323528" y="908721"/>
            <a:ext cx="3923641" cy="461665"/>
          </a:xfrm>
          <a:prstGeom prst="rect">
            <a:avLst/>
          </a:prstGeom>
          <a:no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災害時</a:t>
            </a:r>
            <a:r>
              <a:rPr lang="ja-JP" altLang="en-US" sz="2400" dirty="0">
                <a:latin typeface="Times New Roman" panose="02020603050405020304" pitchFamily="18" charset="0"/>
                <a:ea typeface="ＭＳ Ｐゴシック" panose="020B0600070205080204" pitchFamily="50" charset="-128"/>
              </a:rPr>
              <a:t>の</a:t>
            </a:r>
            <a:r>
              <a:rPr kumimoji="1" lang="ja-JP" altLang="en-US" sz="2400" dirty="0" smtClean="0">
                <a:latin typeface="Times New Roman" panose="02020603050405020304" pitchFamily="18" charset="0"/>
                <a:ea typeface="ＭＳ Ｐゴシック" panose="020B0600070205080204" pitchFamily="50" charset="-128"/>
              </a:rPr>
              <a:t>ロジスティクス</a:t>
            </a:r>
            <a:endParaRPr kumimoji="1" lang="ja-JP" altLang="en-US" sz="2400" dirty="0">
              <a:latin typeface="Times New Roman" panose="02020603050405020304" pitchFamily="18" charset="0"/>
              <a:ea typeface="ＭＳ Ｐゴシック" panose="020B0600070205080204" pitchFamily="50" charset="-128"/>
            </a:endParaRPr>
          </a:p>
        </p:txBody>
      </p:sp>
      <p:sp>
        <p:nvSpPr>
          <p:cNvPr id="32" name="角丸四角形 31"/>
          <p:cNvSpPr/>
          <p:nvPr/>
        </p:nvSpPr>
        <p:spPr>
          <a:xfrm>
            <a:off x="532731" y="1976779"/>
            <a:ext cx="1368152" cy="22322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latin typeface="Times New Roman" panose="02020603050405020304" pitchFamily="18" charset="0"/>
                <a:ea typeface="ＭＳ Ｐゴシック" panose="020B0600070205080204" pitchFamily="50" charset="-128"/>
              </a:rPr>
              <a:t>企業</a:t>
            </a:r>
            <a:endParaRPr kumimoji="1" lang="en-US" altLang="ja-JP" dirty="0" smtClean="0">
              <a:solidFill>
                <a:schemeClr val="tx1"/>
              </a:solidFill>
              <a:latin typeface="Times New Roman" panose="02020603050405020304" pitchFamily="18" charset="0"/>
              <a:ea typeface="ＭＳ Ｐゴシック" panose="020B0600070205080204" pitchFamily="50" charset="-128"/>
            </a:endParaRPr>
          </a:p>
          <a:p>
            <a:pPr marL="285750" indent="-285750">
              <a:buFont typeface="Arial" panose="020B0604020202020204" pitchFamily="34" charset="0"/>
              <a:buChar char="•"/>
            </a:pPr>
            <a:r>
              <a:rPr lang="ja-JP" altLang="en-US" dirty="0" smtClean="0">
                <a:solidFill>
                  <a:schemeClr val="tx1"/>
                </a:solidFill>
                <a:latin typeface="Times New Roman" panose="02020603050405020304" pitchFamily="18" charset="0"/>
                <a:ea typeface="ＭＳ Ｐゴシック" panose="020B0600070205080204" pitchFamily="50" charset="-128"/>
              </a:rPr>
              <a:t>自治体</a:t>
            </a:r>
            <a:endParaRPr lang="en-US" altLang="ja-JP" dirty="0" smtClean="0">
              <a:solidFill>
                <a:schemeClr val="tx1"/>
              </a:solidFill>
              <a:latin typeface="Times New Roman" panose="02020603050405020304" pitchFamily="18" charset="0"/>
              <a:ea typeface="ＭＳ Ｐゴシック" panose="020B0600070205080204" pitchFamily="50" charset="-128"/>
            </a:endParaRPr>
          </a:p>
          <a:p>
            <a:pPr marL="285750" indent="-285750">
              <a:buFont typeface="Arial" panose="020B0604020202020204" pitchFamily="34" charset="0"/>
              <a:buChar char="•"/>
            </a:pPr>
            <a:r>
              <a:rPr kumimoji="1" lang="ja-JP" altLang="en-US" dirty="0" smtClean="0">
                <a:solidFill>
                  <a:schemeClr val="tx1"/>
                </a:solidFill>
                <a:latin typeface="Times New Roman" panose="02020603050405020304" pitchFamily="18" charset="0"/>
                <a:ea typeface="ＭＳ Ｐゴシック" panose="020B0600070205080204" pitchFamily="50" charset="-128"/>
              </a:rPr>
              <a:t>個人</a:t>
            </a:r>
            <a:endParaRPr kumimoji="1" lang="en-US" altLang="ja-JP" dirty="0" smtClean="0">
              <a:solidFill>
                <a:schemeClr val="tx1"/>
              </a:solidFill>
              <a:latin typeface="Times New Roman" panose="02020603050405020304" pitchFamily="18" charset="0"/>
              <a:ea typeface="ＭＳ Ｐゴシック" panose="020B0600070205080204" pitchFamily="50" charset="-128"/>
            </a:endParaRPr>
          </a:p>
          <a:p>
            <a:pPr algn="ctr"/>
            <a:r>
              <a:rPr lang="ja-JP" altLang="en-US" dirty="0">
                <a:solidFill>
                  <a:schemeClr val="tx1"/>
                </a:solidFill>
                <a:latin typeface="Times New Roman" panose="02020603050405020304" pitchFamily="18" charset="0"/>
                <a:ea typeface="ＭＳ Ｐゴシック" panose="020B0600070205080204" pitchFamily="50" charset="-128"/>
              </a:rPr>
              <a:t>　</a:t>
            </a:r>
            <a:r>
              <a:rPr lang="ja-JP" altLang="en-US" dirty="0" smtClean="0">
                <a:solidFill>
                  <a:schemeClr val="tx1"/>
                </a:solidFill>
                <a:latin typeface="Times New Roman" panose="02020603050405020304" pitchFamily="18" charset="0"/>
                <a:ea typeface="ＭＳ Ｐゴシック" panose="020B0600070205080204" pitchFamily="50" charset="-128"/>
              </a:rPr>
              <a:t>　　など</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33" name="テキスト ボックス 32"/>
          <p:cNvSpPr txBox="1"/>
          <p:nvPr/>
        </p:nvSpPr>
        <p:spPr>
          <a:xfrm>
            <a:off x="748755" y="4293097"/>
            <a:ext cx="936104" cy="369332"/>
          </a:xfrm>
          <a:prstGeom prst="rect">
            <a:avLst/>
          </a:prstGeom>
          <a:noFill/>
        </p:spPr>
        <p:txBody>
          <a:bodyPr wrap="square" rtlCol="0">
            <a:spAutoFit/>
          </a:bodyPr>
          <a:lstStyle/>
          <a:p>
            <a:pPr algn="ctr"/>
            <a:r>
              <a:rPr kumimoji="1" lang="ja-JP" altLang="en-US" dirty="0" smtClean="0">
                <a:latin typeface="Times New Roman" panose="02020603050405020304" pitchFamily="18" charset="0"/>
                <a:ea typeface="ＭＳ Ｐゴシック" panose="020B0600070205080204" pitchFamily="50" charset="-128"/>
              </a:rPr>
              <a:t>供給源</a:t>
            </a:r>
            <a:endParaRPr kumimoji="1" lang="ja-JP" altLang="en-US" dirty="0">
              <a:latin typeface="Times New Roman" panose="02020603050405020304" pitchFamily="18" charset="0"/>
              <a:ea typeface="ＭＳ Ｐゴシック" panose="020B0600070205080204" pitchFamily="50" charset="-128"/>
            </a:endParaRPr>
          </a:p>
        </p:txBody>
      </p:sp>
      <p:cxnSp>
        <p:nvCxnSpPr>
          <p:cNvPr id="87" name="直線矢印コネクタ 86"/>
          <p:cNvCxnSpPr>
            <a:stCxn id="32" idx="3"/>
            <a:endCxn id="88" idx="1"/>
          </p:cNvCxnSpPr>
          <p:nvPr/>
        </p:nvCxnSpPr>
        <p:spPr>
          <a:xfrm>
            <a:off x="1900883" y="3092904"/>
            <a:ext cx="842367"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角丸四角形 87"/>
          <p:cNvSpPr/>
          <p:nvPr/>
        </p:nvSpPr>
        <p:spPr>
          <a:xfrm>
            <a:off x="2743249" y="1976781"/>
            <a:ext cx="1368152" cy="2232248"/>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県レベル</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89" name="角丸四角形 88"/>
          <p:cNvSpPr/>
          <p:nvPr/>
        </p:nvSpPr>
        <p:spPr>
          <a:xfrm>
            <a:off x="4953769" y="1976779"/>
            <a:ext cx="1368152" cy="2232248"/>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市町村</a:t>
            </a:r>
            <a:endParaRPr kumimoji="1" lang="en-US" altLang="ja-JP" dirty="0" smtClean="0">
              <a:solidFill>
                <a:schemeClr val="tx1"/>
              </a:solidFill>
              <a:latin typeface="Times New Roman" panose="02020603050405020304" pitchFamily="18" charset="0"/>
              <a:ea typeface="ＭＳ Ｐゴシック" panose="020B0600070205080204" pitchFamily="50" charset="-128"/>
            </a:endParaRPr>
          </a:p>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レベル</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90" name="角丸四角形 89"/>
          <p:cNvSpPr/>
          <p:nvPr/>
        </p:nvSpPr>
        <p:spPr>
          <a:xfrm>
            <a:off x="7164288" y="1976779"/>
            <a:ext cx="1368152" cy="2232248"/>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避難所</a:t>
            </a:r>
            <a:endParaRPr kumimoji="1" lang="ja-JP" altLang="en-US" sz="1600" dirty="0">
              <a:solidFill>
                <a:schemeClr val="tx1"/>
              </a:solidFill>
              <a:latin typeface="Times New Roman" panose="02020603050405020304" pitchFamily="18" charset="0"/>
              <a:ea typeface="ＭＳ Ｐゴシック" panose="020B0600070205080204" pitchFamily="50" charset="-128"/>
            </a:endParaRPr>
          </a:p>
        </p:txBody>
      </p:sp>
      <p:cxnSp>
        <p:nvCxnSpPr>
          <p:cNvPr id="95" name="直線矢印コネクタ 94"/>
          <p:cNvCxnSpPr/>
          <p:nvPr/>
        </p:nvCxnSpPr>
        <p:spPr>
          <a:xfrm>
            <a:off x="4111403" y="3092903"/>
            <a:ext cx="84236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a:off x="6321922" y="3092903"/>
            <a:ext cx="84236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テキスト ボックス 101"/>
          <p:cNvSpPr txBox="1"/>
          <p:nvPr/>
        </p:nvSpPr>
        <p:spPr>
          <a:xfrm>
            <a:off x="2743251" y="4299943"/>
            <a:ext cx="1368151" cy="646331"/>
          </a:xfrm>
          <a:prstGeom prst="rect">
            <a:avLst/>
          </a:prstGeom>
          <a:noFill/>
        </p:spPr>
        <p:txBody>
          <a:bodyPr wrap="square" rtlCol="0">
            <a:spAutoFit/>
          </a:bodyPr>
          <a:lstStyle/>
          <a:p>
            <a:pPr algn="ctr"/>
            <a:r>
              <a:rPr kumimoji="1" lang="ja-JP" altLang="en-US" dirty="0" smtClean="0">
                <a:latin typeface="Times New Roman" panose="02020603050405020304" pitchFamily="18" charset="0"/>
                <a:ea typeface="ＭＳ Ｐゴシック" panose="020B0600070205080204" pitchFamily="50" charset="-128"/>
              </a:rPr>
              <a:t>被災地の</a:t>
            </a:r>
            <a:endParaRPr kumimoji="1" lang="en-US" altLang="ja-JP" dirty="0" smtClean="0">
              <a:latin typeface="Times New Roman" panose="02020603050405020304" pitchFamily="18" charset="0"/>
              <a:ea typeface="ＭＳ Ｐゴシック" panose="020B0600070205080204" pitchFamily="50" charset="-128"/>
            </a:endParaRPr>
          </a:p>
          <a:p>
            <a:pPr algn="ctr"/>
            <a:r>
              <a:rPr kumimoji="1"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dirty="0" smtClean="0">
                <a:latin typeface="Times New Roman" panose="02020603050405020304" pitchFamily="18" charset="0"/>
                <a:ea typeface="ＭＳ Ｐゴシック" panose="020B0600070205080204" pitchFamily="50" charset="-128"/>
              </a:rPr>
              <a:t>次集積所</a:t>
            </a:r>
            <a:endParaRPr kumimoji="1" lang="ja-JP" altLang="en-US" dirty="0">
              <a:latin typeface="Times New Roman" panose="02020603050405020304" pitchFamily="18" charset="0"/>
              <a:ea typeface="ＭＳ Ｐゴシック" panose="020B0600070205080204" pitchFamily="50" charset="-128"/>
            </a:endParaRPr>
          </a:p>
        </p:txBody>
      </p:sp>
      <p:sp>
        <p:nvSpPr>
          <p:cNvPr id="104" name="テキスト ボックス 103"/>
          <p:cNvSpPr txBox="1"/>
          <p:nvPr/>
        </p:nvSpPr>
        <p:spPr>
          <a:xfrm>
            <a:off x="7380312" y="4306789"/>
            <a:ext cx="936104" cy="369332"/>
          </a:xfrm>
          <a:prstGeom prst="rect">
            <a:avLst/>
          </a:prstGeom>
          <a:noFill/>
        </p:spPr>
        <p:txBody>
          <a:bodyPr wrap="square" rtlCol="0">
            <a:spAutoFit/>
          </a:bodyPr>
          <a:lstStyle/>
          <a:p>
            <a:pPr algn="ctr"/>
            <a:r>
              <a:rPr kumimoji="1" lang="ja-JP" altLang="en-US" dirty="0" smtClean="0">
                <a:latin typeface="Times New Roman" panose="02020603050405020304" pitchFamily="18" charset="0"/>
                <a:ea typeface="ＭＳ Ｐゴシック" panose="020B0600070205080204" pitchFamily="50" charset="-128"/>
              </a:rPr>
              <a:t>被災者</a:t>
            </a:r>
            <a:endParaRPr kumimoji="1" lang="ja-JP" altLang="en-US" dirty="0">
              <a:latin typeface="Times New Roman" panose="02020603050405020304" pitchFamily="18" charset="0"/>
              <a:ea typeface="ＭＳ Ｐゴシック" panose="020B0600070205080204" pitchFamily="50" charset="-128"/>
            </a:endParaRPr>
          </a:p>
        </p:txBody>
      </p:sp>
      <p:sp>
        <p:nvSpPr>
          <p:cNvPr id="105" name="テキスト ボックス 104"/>
          <p:cNvSpPr txBox="1"/>
          <p:nvPr/>
        </p:nvSpPr>
        <p:spPr>
          <a:xfrm>
            <a:off x="4953769" y="4299943"/>
            <a:ext cx="1368151" cy="646331"/>
          </a:xfrm>
          <a:prstGeom prst="rect">
            <a:avLst/>
          </a:prstGeom>
          <a:noFill/>
        </p:spPr>
        <p:txBody>
          <a:bodyPr wrap="square" rtlCol="0">
            <a:spAutoFit/>
          </a:bodyPr>
          <a:lstStyle/>
          <a:p>
            <a:pPr algn="ctr"/>
            <a:r>
              <a:rPr kumimoji="1" lang="ja-JP" altLang="en-US" dirty="0" smtClean="0">
                <a:latin typeface="Times New Roman" panose="02020603050405020304" pitchFamily="18" charset="0"/>
                <a:ea typeface="ＭＳ Ｐゴシック" panose="020B0600070205080204" pitchFamily="50" charset="-128"/>
              </a:rPr>
              <a:t>被災地の</a:t>
            </a:r>
            <a:endParaRPr kumimoji="1" lang="en-US" altLang="ja-JP" dirty="0" smtClean="0">
              <a:latin typeface="Times New Roman" panose="02020603050405020304" pitchFamily="18" charset="0"/>
              <a:ea typeface="ＭＳ Ｐゴシック" panose="020B0600070205080204" pitchFamily="50" charset="-128"/>
            </a:endParaRPr>
          </a:p>
          <a:p>
            <a:pPr algn="ctr"/>
            <a:r>
              <a:rPr kumimoji="1"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dirty="0" smtClean="0">
                <a:latin typeface="Times New Roman" panose="02020603050405020304" pitchFamily="18" charset="0"/>
                <a:ea typeface="ＭＳ Ｐゴシック" panose="020B0600070205080204" pitchFamily="50" charset="-128"/>
              </a:rPr>
              <a:t>次集積所</a:t>
            </a:r>
            <a:endParaRPr kumimoji="1" lang="ja-JP" altLang="en-US" dirty="0">
              <a:latin typeface="Times New Roman" panose="02020603050405020304" pitchFamily="18" charset="0"/>
              <a:ea typeface="ＭＳ Ｐゴシック" panose="020B0600070205080204" pitchFamily="50" charset="-128"/>
            </a:endParaRPr>
          </a:p>
        </p:txBody>
      </p:sp>
      <p:sp>
        <p:nvSpPr>
          <p:cNvPr id="38" name="テキスト ボックス 37"/>
          <p:cNvSpPr txBox="1"/>
          <p:nvPr/>
        </p:nvSpPr>
        <p:spPr>
          <a:xfrm>
            <a:off x="2678064" y="5086151"/>
            <a:ext cx="3787872"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5</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　災害時の救援物資の供給フロー</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2" name="角丸四角形 41"/>
          <p:cNvSpPr/>
          <p:nvPr/>
        </p:nvSpPr>
        <p:spPr>
          <a:xfrm>
            <a:off x="4860032" y="1499643"/>
            <a:ext cx="3782677" cy="3529358"/>
          </a:xfrm>
          <a:prstGeom prst="roundRect">
            <a:avLst/>
          </a:prstGeom>
          <a:noFill/>
          <a:ln w="28575">
            <a:solidFill>
              <a:schemeClr val="tx1">
                <a:lumMod val="95000"/>
                <a:lumOff val="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43" name="四角形吹き出し 42"/>
          <p:cNvSpPr/>
          <p:nvPr/>
        </p:nvSpPr>
        <p:spPr>
          <a:xfrm rot="10800000">
            <a:off x="3131841" y="5589241"/>
            <a:ext cx="4716524" cy="779894"/>
          </a:xfrm>
          <a:prstGeom prst="wedgeRectCallout">
            <a:avLst>
              <a:gd name="adj1" fmla="val -39102"/>
              <a:gd name="adj2" fmla="val 120904"/>
            </a:avLst>
          </a:prstGeom>
          <a:solidFill>
            <a:srgbClr val="FFCC66"/>
          </a:solidFill>
        </p:spPr>
        <p:style>
          <a:lnRef idx="2">
            <a:schemeClr val="dk1"/>
          </a:lnRef>
          <a:fillRef idx="1">
            <a:schemeClr val="lt1"/>
          </a:fillRef>
          <a:effectRef idx="0">
            <a:schemeClr val="dk1"/>
          </a:effectRef>
          <a:fontRef idx="minor">
            <a:schemeClr val="dk1"/>
          </a:fontRef>
        </p:style>
        <p:txBody>
          <a:bodyPr vert="horz" rtlCol="0" anchor="ctr">
            <a:scene3d>
              <a:camera prst="orthographicFront">
                <a:rot lat="0" lon="0" rev="10799999"/>
              </a:camera>
              <a:lightRig rig="threePt" dir="t"/>
            </a:scene3d>
          </a:bodyPr>
          <a:lstStyle/>
          <a:p>
            <a:pPr algn="ctr"/>
            <a:endParaRPr kumimoji="1" lang="ja-JP" altLang="en-US" dirty="0">
              <a:latin typeface="Times New Roman" panose="02020603050405020304" pitchFamily="18" charset="0"/>
              <a:ea typeface="ＭＳ Ｐゴシック" panose="020B0600070205080204" pitchFamily="50" charset="-128"/>
            </a:endParaRPr>
          </a:p>
        </p:txBody>
      </p:sp>
      <p:sp>
        <p:nvSpPr>
          <p:cNvPr id="50" name="テキスト ボックス 49"/>
          <p:cNvSpPr txBox="1"/>
          <p:nvPr/>
        </p:nvSpPr>
        <p:spPr>
          <a:xfrm>
            <a:off x="3141367" y="5632673"/>
            <a:ext cx="4716522" cy="707886"/>
          </a:xfrm>
          <a:prstGeom prst="rect">
            <a:avLst/>
          </a:prstGeom>
          <a:noFill/>
        </p:spPr>
        <p:txBody>
          <a:bodyPr wrap="square" rtlCol="0">
            <a:spAutoFit/>
          </a:bodyPr>
          <a:lstStyle/>
          <a:p>
            <a:pPr algn="ctr"/>
            <a:r>
              <a:rPr kumimoji="1" lang="ja-JP" altLang="en-US" sz="2000" dirty="0" smtClean="0">
                <a:latin typeface="Times New Roman" panose="02020603050405020304" pitchFamily="18" charset="0"/>
                <a:ea typeface="ＭＳ Ｐゴシック" panose="020B0600070205080204" pitchFamily="50" charset="-128"/>
              </a:rPr>
              <a:t>本研究では，</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2000" dirty="0" smtClean="0">
                <a:latin typeface="Times New Roman" panose="02020603050405020304" pitchFamily="18" charset="0"/>
                <a:ea typeface="ＭＳ Ｐゴシック" panose="020B0600070205080204" pitchFamily="50" charset="-128"/>
              </a:rPr>
              <a:t>次集積所から避難所までの物資の供給に着目</a:t>
            </a:r>
            <a:endParaRPr kumimoji="1" lang="ja-JP" altLang="en-US" sz="2000" dirty="0">
              <a:latin typeface="Times New Roman" panose="02020603050405020304" pitchFamily="18" charset="0"/>
              <a:ea typeface="ＭＳ Ｐゴシック" panose="020B0600070205080204" pitchFamily="50" charset="-128"/>
            </a:endParaRPr>
          </a:p>
        </p:txBody>
      </p:sp>
      <p:pic>
        <p:nvPicPr>
          <p:cNvPr id="2158" name="Picture 110" descr="C:\Users\kainumalab-12\AppData\Local\Microsoft\Windows\INetCache\IE\UFQ1F822\lgi01a2014032408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6649" y="2666294"/>
            <a:ext cx="532731" cy="369894"/>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110" descr="C:\Users\kainumalab-12\AppData\Local\Microsoft\Windows\INetCache\IE\UFQ1F822\lgi01a2014032408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7169" y="2666294"/>
            <a:ext cx="532731" cy="369894"/>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110" descr="C:\Users\kainumalab-12\AppData\Local\Microsoft\Windows\INetCache\IE\UFQ1F822\lgi01a2014032408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6412" y="2666294"/>
            <a:ext cx="532731" cy="369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13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次集積所と避難所の関係</a:t>
            </a:r>
            <a:endParaRPr kumimoji="1" lang="ja-JP" altLang="en-US" dirty="0"/>
          </a:p>
        </p:txBody>
      </p:sp>
      <p:sp>
        <p:nvSpPr>
          <p:cNvPr id="7" name="正方形/長方形 6"/>
          <p:cNvSpPr/>
          <p:nvPr/>
        </p:nvSpPr>
        <p:spPr>
          <a:xfrm>
            <a:off x="1691680" y="2204865"/>
            <a:ext cx="1512168" cy="792088"/>
          </a:xfrm>
          <a:prstGeom prst="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dirty="0" smtClean="0">
                <a:solidFill>
                  <a:schemeClr val="tx1"/>
                </a:solidFill>
                <a:latin typeface="Times New Roman" panose="02020603050405020304" pitchFamily="18" charset="0"/>
                <a:ea typeface="ＭＳ Ｐゴシック" panose="020B0600070205080204" pitchFamily="50" charset="-128"/>
              </a:rPr>
              <a:t>次集積所</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sp>
        <p:nvSpPr>
          <p:cNvPr id="8" name="正方形/長方形 7"/>
          <p:cNvSpPr/>
          <p:nvPr/>
        </p:nvSpPr>
        <p:spPr>
          <a:xfrm>
            <a:off x="5482183" y="1124745"/>
            <a:ext cx="1152128" cy="57606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避難所</a:t>
            </a:r>
            <a:r>
              <a:rPr kumimoji="1" lang="en-US" altLang="ja-JP"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1</a:t>
            </a:r>
            <a:endParaRPr kumimoji="1" lang="ja-JP" altLang="en-US"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9" name="正方形/長方形 8"/>
          <p:cNvSpPr/>
          <p:nvPr/>
        </p:nvSpPr>
        <p:spPr>
          <a:xfrm>
            <a:off x="5482183" y="1916832"/>
            <a:ext cx="1152128" cy="57606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避難所</a:t>
            </a:r>
            <a:r>
              <a:rPr lang="en-US" altLang="ja-JP"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a:t>
            </a:r>
            <a:endParaRPr kumimoji="1" lang="ja-JP" altLang="en-US"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0" name="正方形/長方形 9"/>
          <p:cNvSpPr/>
          <p:nvPr/>
        </p:nvSpPr>
        <p:spPr>
          <a:xfrm>
            <a:off x="5482183" y="3429000"/>
            <a:ext cx="1152128" cy="57606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避難所</a:t>
            </a:r>
            <a:r>
              <a:rPr kumimoji="1" lang="en-US" altLang="ja-JP" i="1" dirty="0" smtClean="0">
                <a:solidFill>
                  <a:schemeClr val="tx1"/>
                </a:solidFill>
                <a:latin typeface="Times New Roman" panose="02020603050405020304" pitchFamily="18" charset="0"/>
                <a:ea typeface="ＭＳ Ｐゴシック" panose="020B0600070205080204" pitchFamily="50" charset="-128"/>
              </a:rPr>
              <a:t>N</a:t>
            </a:r>
            <a:endParaRPr kumimoji="1" lang="ja-JP" altLang="en-US" i="1"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3" name="テキスト ボックス 12"/>
          <p:cNvSpPr txBox="1"/>
          <p:nvPr/>
        </p:nvSpPr>
        <p:spPr>
          <a:xfrm>
            <a:off x="5812027" y="2726922"/>
            <a:ext cx="492443" cy="540060"/>
          </a:xfrm>
          <a:prstGeom prst="rect">
            <a:avLst/>
          </a:prstGeom>
          <a:noFill/>
        </p:spPr>
        <p:txBody>
          <a:bodyPr vert="eaVert" wrap="square" rtlCol="0">
            <a:spAutoFit/>
          </a:bodyPr>
          <a:lstStyle/>
          <a:p>
            <a:pPr algn="ctr"/>
            <a:r>
              <a:rPr lang="ja-JP" altLang="en-US" sz="2000" dirty="0">
                <a:latin typeface="Times New Roman" panose="02020603050405020304" pitchFamily="18" charset="0"/>
                <a:ea typeface="ＭＳ Ｐゴシック" panose="020B0600070205080204" pitchFamily="50" charset="-128"/>
              </a:rPr>
              <a:t>・・・</a:t>
            </a:r>
            <a:endParaRPr kumimoji="1" lang="ja-JP" altLang="en-US" sz="2000" dirty="0">
              <a:latin typeface="Times New Roman" panose="02020603050405020304" pitchFamily="18" charset="0"/>
              <a:ea typeface="ＭＳ Ｐゴシック" panose="020B0600070205080204" pitchFamily="50" charset="-128"/>
            </a:endParaRPr>
          </a:p>
        </p:txBody>
      </p:sp>
      <p:cxnSp>
        <p:nvCxnSpPr>
          <p:cNvPr id="14" name="直線矢印コネクタ 13"/>
          <p:cNvCxnSpPr>
            <a:endCxn id="8" idx="1"/>
          </p:cNvCxnSpPr>
          <p:nvPr/>
        </p:nvCxnSpPr>
        <p:spPr>
          <a:xfrm flipV="1">
            <a:off x="3203850" y="1412776"/>
            <a:ext cx="2278335" cy="11881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7" idx="3"/>
            <a:endCxn id="9" idx="1"/>
          </p:cNvCxnSpPr>
          <p:nvPr/>
        </p:nvCxnSpPr>
        <p:spPr>
          <a:xfrm flipV="1">
            <a:off x="3203850" y="2204865"/>
            <a:ext cx="2278335" cy="3960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0" idx="1"/>
          </p:cNvCxnSpPr>
          <p:nvPr/>
        </p:nvCxnSpPr>
        <p:spPr>
          <a:xfrm>
            <a:off x="3203850" y="2600909"/>
            <a:ext cx="2278335" cy="11161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2" name="Picture 110" descr="C:\Users\kainumalab-12\AppData\Local\Microsoft\Windows\INetCache\IE\UFQ1F822\lgi01a2014032408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6649" y="1454764"/>
            <a:ext cx="532731" cy="36989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10" descr="C:\Users\kainumalab-12\AppData\Local\Microsoft\Windows\INetCache\IE\UFQ1F822\lgi01a2014032408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016" y="2448800"/>
            <a:ext cx="532731" cy="36989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10" descr="C:\Users\kainumalab-12\AppData\Local\Microsoft\Windows\INetCache\IE\UFQ1F822\lgi01a2014032408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7313" y="3263010"/>
            <a:ext cx="532731" cy="369894"/>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2678064" y="4077073"/>
            <a:ext cx="3787872"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6</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次集積所と避難所の関係</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 name="テキスト ボックス 2"/>
          <p:cNvSpPr txBox="1"/>
          <p:nvPr/>
        </p:nvSpPr>
        <p:spPr>
          <a:xfrm>
            <a:off x="1241957" y="4756502"/>
            <a:ext cx="6660089" cy="1569660"/>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2400" dirty="0" smtClean="0">
                <a:latin typeface="Times New Roman" panose="02020603050405020304" pitchFamily="18" charset="0"/>
                <a:ea typeface="ＭＳ Ｐゴシック" panose="020B0600070205080204" pitchFamily="50" charset="-128"/>
              </a:rPr>
              <a:t>次集積所は</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2400" dirty="0" smtClean="0">
                <a:latin typeface="Times New Roman" panose="02020603050405020304" pitchFamily="18" charset="0"/>
                <a:ea typeface="ＭＳ Ｐゴシック" panose="020B0600070205080204" pitchFamily="50" charset="-128"/>
              </a:rPr>
              <a:t>か所，避難所は　</a:t>
            </a:r>
            <a:r>
              <a:rPr lang="ja-JP" altLang="en-US" sz="2400" dirty="0" err="1" smtClean="0">
                <a:latin typeface="Times New Roman" panose="02020603050405020304" pitchFamily="18" charset="0"/>
                <a:ea typeface="ＭＳ Ｐゴシック" panose="020B0600070205080204" pitchFamily="50" charset="-128"/>
              </a:rPr>
              <a:t>か</a:t>
            </a:r>
            <a:r>
              <a:rPr lang="ja-JP" altLang="en-US" sz="2400" dirty="0" smtClean="0">
                <a:latin typeface="Times New Roman" panose="02020603050405020304" pitchFamily="18" charset="0"/>
                <a:ea typeface="ＭＳ Ｐゴシック" panose="020B0600070205080204" pitchFamily="50" charset="-128"/>
              </a:rPr>
              <a:t>所</a:t>
            </a:r>
            <a:endParaRPr lang="en-US" altLang="ja-JP" sz="2400"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輸送方法としては，トラックの使用を想定</a:t>
            </a:r>
            <a:endParaRPr lang="en-US" altLang="ja-JP" sz="2400"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lang="ja-JP" altLang="en-US" sz="2400" dirty="0" smtClean="0">
                <a:latin typeface="Times New Roman" panose="02020603050405020304" pitchFamily="18" charset="0"/>
                <a:ea typeface="ＭＳ Ｐゴシック" panose="020B0600070205080204" pitchFamily="50" charset="-128"/>
              </a:rPr>
              <a:t>台の車両は，</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lang="ja-JP" altLang="en-US" sz="2400" dirty="0" smtClean="0">
                <a:latin typeface="Times New Roman" panose="02020603050405020304" pitchFamily="18" charset="0"/>
                <a:ea typeface="ＭＳ Ｐゴシック" panose="020B0600070205080204" pitchFamily="50" charset="-128"/>
              </a:rPr>
              <a:t>か所の避難所へ配送</a:t>
            </a:r>
            <a:endParaRPr lang="en-US" altLang="ja-JP" sz="2400" strike="sngStrike"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期間は単期間とし，多品種の輸送を考慮</a:t>
            </a:r>
            <a:endParaRPr lang="en-US" altLang="ja-JP" sz="2400" dirty="0">
              <a:latin typeface="Times New Roman" panose="02020603050405020304" pitchFamily="18" charset="0"/>
              <a:ea typeface="ＭＳ Ｐゴシック" panose="020B0600070205080204" pitchFamily="50" charset="-128"/>
            </a:endParaRPr>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3857981939"/>
              </p:ext>
            </p:extLst>
          </p:nvPr>
        </p:nvGraphicFramePr>
        <p:xfrm>
          <a:off x="5508104" y="4891913"/>
          <a:ext cx="254000" cy="241300"/>
        </p:xfrm>
        <a:graphic>
          <a:graphicData uri="http://schemas.openxmlformats.org/presentationml/2006/ole">
            <mc:AlternateContent xmlns:mc="http://schemas.openxmlformats.org/markup-compatibility/2006">
              <mc:Choice xmlns:v="urn:schemas-microsoft-com:vml" Requires="v">
                <p:oleObj spid="_x0000_s3428" name="数式" r:id="rId4" imgW="253800" imgH="241200" progId="Equation.3">
                  <p:embed/>
                </p:oleObj>
              </mc:Choice>
              <mc:Fallback>
                <p:oleObj name="数式" r:id="rId4" imgW="253800" imgH="241200" progId="Equation.3">
                  <p:embed/>
                  <p:pic>
                    <p:nvPicPr>
                      <p:cNvPr id="0" name="オブジェクト 11"/>
                      <p:cNvPicPr>
                        <a:picLocks noChangeAspect="1" noChangeArrowheads="1"/>
                      </p:cNvPicPr>
                      <p:nvPr/>
                    </p:nvPicPr>
                    <p:blipFill>
                      <a:blip r:embed="rId5"/>
                      <a:srcRect/>
                      <a:stretch>
                        <a:fillRect/>
                      </a:stretch>
                    </p:blipFill>
                    <p:spPr bwMode="auto">
                      <a:xfrm>
                        <a:off x="5508104" y="4891913"/>
                        <a:ext cx="254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テキスト ボックス 14"/>
          <p:cNvSpPr txBox="1"/>
          <p:nvPr/>
        </p:nvSpPr>
        <p:spPr>
          <a:xfrm>
            <a:off x="899592" y="4419273"/>
            <a:ext cx="1728192" cy="369332"/>
          </a:xfrm>
          <a:prstGeom prst="rect">
            <a:avLst/>
          </a:prstGeom>
          <a:noFill/>
        </p:spPr>
        <p:txBody>
          <a:bodyPr wrap="square" rtlCol="0">
            <a:spAutoFit/>
          </a:bodyPr>
          <a:lstStyle/>
          <a:p>
            <a:r>
              <a:rPr kumimoji="1" lang="ja-JP" altLang="en-US" dirty="0" smtClean="0">
                <a:latin typeface="Times New Roman" panose="02020603050405020304" pitchFamily="18" charset="0"/>
                <a:ea typeface="ＭＳ Ｐゴシック" panose="020B0600070205080204" pitchFamily="50" charset="-128"/>
              </a:rPr>
              <a:t>検討するモデル</a:t>
            </a:r>
            <a:endParaRPr kumimoji="1" lang="ja-JP" altLang="en-US"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2642137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モデル</a:t>
            </a:r>
            <a:endParaRPr kumimoji="1" lang="ja-JP" altLang="en-US" dirty="0"/>
          </a:p>
        </p:txBody>
      </p:sp>
      <p:sp>
        <p:nvSpPr>
          <p:cNvPr id="3" name="コンテンツ プレースホルダー 2"/>
          <p:cNvSpPr>
            <a:spLocks noGrp="1"/>
          </p:cNvSpPr>
          <p:nvPr>
            <p:ph idx="1"/>
          </p:nvPr>
        </p:nvSpPr>
        <p:spPr>
          <a:xfrm>
            <a:off x="323528" y="817662"/>
            <a:ext cx="2157474" cy="432047"/>
          </a:xfrm>
        </p:spPr>
        <p:txBody>
          <a:bodyPr>
            <a:noAutofit/>
          </a:bodyPr>
          <a:lstStyle/>
          <a:p>
            <a:pPr>
              <a:buFont typeface="Wingdings" panose="05000000000000000000" pitchFamily="2" charset="2"/>
              <a:buChar char="n"/>
            </a:pPr>
            <a:r>
              <a:rPr lang="ja-JP" altLang="en-US" sz="2400" dirty="0" smtClean="0">
                <a:solidFill>
                  <a:schemeClr val="accent6">
                    <a:lumMod val="75000"/>
                  </a:schemeClr>
                </a:solidFill>
                <a:latin typeface="ＭＳ Ｐゴシック" panose="020B0600070205080204" pitchFamily="50" charset="-128"/>
                <a:ea typeface="ＭＳ Ｐゴシック" panose="020B0600070205080204" pitchFamily="50" charset="-128"/>
              </a:rPr>
              <a:t>記号</a:t>
            </a:r>
            <a:endParaRPr lang="en-US" altLang="ja-JP" sz="2400"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p:txBody>
      </p:sp>
      <p:sp>
        <p:nvSpPr>
          <p:cNvPr id="4" name="テキスト ボックス 3"/>
          <p:cNvSpPr txBox="1"/>
          <p:nvPr/>
        </p:nvSpPr>
        <p:spPr>
          <a:xfrm>
            <a:off x="482347" y="1585258"/>
            <a:ext cx="522172" cy="400110"/>
          </a:xfrm>
          <a:prstGeom prst="rect">
            <a:avLst/>
          </a:prstGeom>
          <a:noFill/>
        </p:spPr>
        <p:txBody>
          <a:bodyPr wrap="square" rtlCol="0">
            <a:spAutoFit/>
          </a:bodyPr>
          <a:lstStyle/>
          <a:p>
            <a:pPr algn="ct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i</a:t>
            </a:r>
            <a:endPar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9" name="テキスト ボックス 28"/>
          <p:cNvSpPr txBox="1"/>
          <p:nvPr/>
        </p:nvSpPr>
        <p:spPr>
          <a:xfrm>
            <a:off x="467544" y="2740035"/>
            <a:ext cx="509686" cy="400110"/>
          </a:xfrm>
          <a:prstGeom prst="rect">
            <a:avLst/>
          </a:prstGeom>
          <a:noFill/>
        </p:spPr>
        <p:txBody>
          <a:bodyPr wrap="square" rtlCol="0">
            <a:spAutoFit/>
          </a:bodyPr>
          <a:lstStyle/>
          <a:p>
            <a:pPr algn="ct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d</a:t>
            </a:r>
            <a:r>
              <a:rPr lang="en-US" altLang="ja-JP" sz="2000" i="1" baseline="-25000" dirty="0" smtClean="0">
                <a:latin typeface="Times New Roman" panose="02020603050405020304" pitchFamily="18" charset="0"/>
                <a:ea typeface="ＭＳ Ｐゴシック" panose="020B0600070205080204" pitchFamily="50" charset="-128"/>
                <a:cs typeface="Times New Roman" panose="02020603050405020304" pitchFamily="18" charset="0"/>
              </a:rPr>
              <a:t>ip</a:t>
            </a:r>
          </a:p>
        </p:txBody>
      </p:sp>
      <p:sp>
        <p:nvSpPr>
          <p:cNvPr id="30" name="テキスト ボックス 29"/>
          <p:cNvSpPr txBox="1"/>
          <p:nvPr/>
        </p:nvSpPr>
        <p:spPr>
          <a:xfrm>
            <a:off x="539552" y="5261887"/>
            <a:ext cx="509686" cy="400110"/>
          </a:xfrm>
          <a:prstGeom prst="rect">
            <a:avLst/>
          </a:prstGeom>
          <a:noFill/>
        </p:spPr>
        <p:txBody>
          <a:bodyPr wrap="square" rtlCol="0">
            <a:spAutoFit/>
          </a:bodyPr>
          <a:lstStyle/>
          <a:p>
            <a:pPr algn="ct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x</a:t>
            </a:r>
            <a:r>
              <a:rPr lang="en-US" altLang="ja-JP" sz="2000"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ip</a:t>
            </a:r>
            <a:endParaRPr lang="en-US" altLang="ja-JP" sz="2000" i="1" baseline="-250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1" name="テキスト ボックス 30"/>
          <p:cNvSpPr txBox="1"/>
          <p:nvPr/>
        </p:nvSpPr>
        <p:spPr>
          <a:xfrm>
            <a:off x="1043608" y="1585258"/>
            <a:ext cx="3672408" cy="400110"/>
          </a:xfrm>
          <a:prstGeom prst="rect">
            <a:avLst/>
          </a:prstGeom>
          <a:noFill/>
        </p:spPr>
        <p:txBody>
          <a:bodyPr wrap="square" rtlCol="0">
            <a:spAutoFit/>
          </a:bodyPr>
          <a:lstStyle/>
          <a:p>
            <a:r>
              <a:rPr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rPr>
              <a:t>避難所の</a:t>
            </a:r>
            <a:r>
              <a:rPr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添え字</a:t>
            </a:r>
            <a:r>
              <a:rPr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i</a:t>
            </a:r>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1, 2, …, </a:t>
            </a: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N</a:t>
            </a:r>
            <a:endParaRPr lang="en-US" altLang="ja-JP" sz="2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2" name="テキスト ボックス 31"/>
          <p:cNvSpPr txBox="1"/>
          <p:nvPr/>
        </p:nvSpPr>
        <p:spPr>
          <a:xfrm>
            <a:off x="482347" y="1916832"/>
            <a:ext cx="522172" cy="400110"/>
          </a:xfrm>
          <a:prstGeom prst="rect">
            <a:avLst/>
          </a:prstGeom>
          <a:noFill/>
        </p:spPr>
        <p:txBody>
          <a:bodyPr wrap="square" rtlCol="0">
            <a:spAutoFit/>
          </a:bodyPr>
          <a:lstStyle/>
          <a:p>
            <a:pPr algn="ctr"/>
            <a:r>
              <a:rPr lang="en-US" altLang="ja-JP" sz="2000" i="1" dirty="0" err="1">
                <a:latin typeface="Times New Roman" panose="02020603050405020304" pitchFamily="18" charset="0"/>
                <a:ea typeface="ＭＳ Ｐゴシック" panose="020B0600070205080204" pitchFamily="50" charset="-128"/>
                <a:cs typeface="Times New Roman" panose="02020603050405020304" pitchFamily="18" charset="0"/>
              </a:rPr>
              <a:t>p</a:t>
            </a:r>
            <a:endPar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3" name="テキスト ボックス 32"/>
          <p:cNvSpPr txBox="1"/>
          <p:nvPr/>
        </p:nvSpPr>
        <p:spPr>
          <a:xfrm>
            <a:off x="467544" y="3082789"/>
            <a:ext cx="509686" cy="400110"/>
          </a:xfrm>
          <a:prstGeom prst="rect">
            <a:avLst/>
          </a:prstGeom>
          <a:noFill/>
        </p:spPr>
        <p:txBody>
          <a:bodyPr wrap="square" rtlCol="0">
            <a:spAutoFit/>
          </a:bodyPr>
          <a:lstStyle/>
          <a:p>
            <a:pPr algn="ct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t</a:t>
            </a:r>
            <a:r>
              <a:rPr lang="en-US" altLang="ja-JP" sz="2000"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i</a:t>
            </a:r>
            <a:endParaRPr lang="en-US" altLang="ja-JP" sz="2000" i="1" baseline="-25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2" name="テキスト ボックス 41"/>
          <p:cNvSpPr txBox="1"/>
          <p:nvPr/>
        </p:nvSpPr>
        <p:spPr>
          <a:xfrm>
            <a:off x="467544" y="3429000"/>
            <a:ext cx="509686" cy="400110"/>
          </a:xfrm>
          <a:prstGeom prst="rect">
            <a:avLst/>
          </a:prstGeom>
          <a:noFill/>
        </p:spPr>
        <p:txBody>
          <a:bodyPr wrap="square" rtlCol="0">
            <a:spAutoFit/>
          </a:bodyPr>
          <a:lstStyle/>
          <a:p>
            <a:pPr algn="ct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K</a:t>
            </a:r>
          </a:p>
        </p:txBody>
      </p:sp>
      <p:sp>
        <p:nvSpPr>
          <p:cNvPr id="43" name="テキスト ボックス 42"/>
          <p:cNvSpPr txBox="1"/>
          <p:nvPr/>
        </p:nvSpPr>
        <p:spPr>
          <a:xfrm>
            <a:off x="467544" y="3743763"/>
            <a:ext cx="509686" cy="400110"/>
          </a:xfrm>
          <a:prstGeom prst="rect">
            <a:avLst/>
          </a:prstGeom>
          <a:noFill/>
        </p:spPr>
        <p:txBody>
          <a:bodyPr wrap="square" rtlCol="0">
            <a:spAutoFit/>
          </a:bodyPr>
          <a:lstStyle/>
          <a:p>
            <a:pPr algn="ct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Q</a:t>
            </a:r>
          </a:p>
        </p:txBody>
      </p:sp>
      <p:sp>
        <p:nvSpPr>
          <p:cNvPr id="44" name="テキスト ボックス 43"/>
          <p:cNvSpPr txBox="1"/>
          <p:nvPr/>
        </p:nvSpPr>
        <p:spPr>
          <a:xfrm>
            <a:off x="488590" y="4065202"/>
            <a:ext cx="509686" cy="400110"/>
          </a:xfrm>
          <a:prstGeom prst="rect">
            <a:avLst/>
          </a:prstGeom>
          <a:noFill/>
        </p:spPr>
        <p:txBody>
          <a:bodyPr wrap="square" rtlCol="0">
            <a:spAutoFit/>
          </a:bodyPr>
          <a:lstStyle/>
          <a:p>
            <a:pPr algn="ct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S</a:t>
            </a:r>
            <a:r>
              <a:rPr lang="en-US" altLang="ja-JP" sz="2000"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p</a:t>
            </a:r>
            <a:endParaRPr lang="en-US" altLang="ja-JP" sz="2000" i="1" baseline="-250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5" name="テキスト ボックス 44"/>
          <p:cNvSpPr txBox="1"/>
          <p:nvPr/>
        </p:nvSpPr>
        <p:spPr>
          <a:xfrm>
            <a:off x="488590" y="4397042"/>
            <a:ext cx="509686" cy="400110"/>
          </a:xfrm>
          <a:prstGeom prst="rect">
            <a:avLst/>
          </a:prstGeom>
          <a:noFill/>
        </p:spPr>
        <p:txBody>
          <a:bodyPr wrap="square" rtlCol="0">
            <a:spAutoFit/>
          </a:bodyPr>
          <a:lstStyle/>
          <a:p>
            <a:pPr algn="ct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w</a:t>
            </a:r>
            <a:r>
              <a:rPr lang="en-US" altLang="ja-JP" sz="2000"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p</a:t>
            </a:r>
            <a:endParaRPr lang="en-US" altLang="ja-JP" sz="2000" i="1" baseline="-25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6" name="テキスト ボックス 45"/>
          <p:cNvSpPr txBox="1"/>
          <p:nvPr/>
        </p:nvSpPr>
        <p:spPr>
          <a:xfrm>
            <a:off x="488590" y="5575931"/>
            <a:ext cx="509686" cy="400110"/>
          </a:xfrm>
          <a:prstGeom prst="rect">
            <a:avLst/>
          </a:prstGeom>
          <a:noFill/>
        </p:spPr>
        <p:txBody>
          <a:bodyPr wrap="square" rtlCol="0">
            <a:spAutoFit/>
          </a:bodyPr>
          <a:lstStyle/>
          <a:p>
            <a:pPr algn="ct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k</a:t>
            </a:r>
            <a:r>
              <a:rPr lang="en-US" altLang="ja-JP" sz="2000"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i</a:t>
            </a:r>
            <a:endParaRPr lang="en-US" altLang="ja-JP" sz="2000" i="1" baseline="-25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7" name="テキスト ボックス 46"/>
          <p:cNvSpPr txBox="1"/>
          <p:nvPr/>
        </p:nvSpPr>
        <p:spPr>
          <a:xfrm>
            <a:off x="1043608" y="1918806"/>
            <a:ext cx="3384376" cy="400110"/>
          </a:xfrm>
          <a:prstGeom prst="rect">
            <a:avLst/>
          </a:prstGeom>
          <a:noFill/>
        </p:spPr>
        <p:txBody>
          <a:bodyPr wrap="square" rtlCol="0">
            <a:spAutoFit/>
          </a:bodyPr>
          <a:lstStyle/>
          <a:p>
            <a:r>
              <a:rPr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rPr>
              <a:t>品種の</a:t>
            </a:r>
            <a:r>
              <a:rPr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添え字　</a:t>
            </a: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p = a</a:t>
            </a:r>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i="1" dirty="0">
                <a:latin typeface="Times New Roman" panose="02020603050405020304" pitchFamily="18" charset="0"/>
                <a:ea typeface="ＭＳ Ｐゴシック" panose="020B0600070205080204" pitchFamily="50" charset="-128"/>
                <a:cs typeface="Times New Roman" panose="02020603050405020304" pitchFamily="18" charset="0"/>
              </a:rPr>
              <a:t>b</a:t>
            </a:r>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 …, </a:t>
            </a:r>
            <a:r>
              <a:rPr lang="en-US" altLang="ja-JP" sz="2000" i="1" dirty="0">
                <a:latin typeface="Times New Roman" panose="02020603050405020304" pitchFamily="18" charset="0"/>
                <a:ea typeface="ＭＳ Ｐゴシック" panose="020B0600070205080204" pitchFamily="50" charset="-128"/>
                <a:cs typeface="Times New Roman" panose="02020603050405020304" pitchFamily="18" charset="0"/>
              </a:rPr>
              <a:t>P</a:t>
            </a:r>
            <a:endParaRPr lang="en-US" altLang="ja-JP" sz="2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9" name="テキスト ボックス 48"/>
          <p:cNvSpPr txBox="1"/>
          <p:nvPr/>
        </p:nvSpPr>
        <p:spPr>
          <a:xfrm>
            <a:off x="1043608" y="2744798"/>
            <a:ext cx="4032448" cy="400110"/>
          </a:xfrm>
          <a:prstGeom prst="rect">
            <a:avLst/>
          </a:prstGeom>
          <a:noFill/>
        </p:spPr>
        <p:txBody>
          <a:bodyPr wrap="square" rtlCol="0">
            <a:spAutoFit/>
          </a:bodyPr>
          <a:lstStyle/>
          <a:p>
            <a:r>
              <a:rPr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避難所 </a:t>
            </a:r>
            <a:r>
              <a:rPr lang="en-US" altLang="ja-JP" sz="2000" i="1" dirty="0" err="1">
                <a:latin typeface="Times New Roman" panose="02020603050405020304" pitchFamily="18" charset="0"/>
                <a:ea typeface="ＭＳ Ｐゴシック" panose="020B0600070205080204" pitchFamily="50" charset="-128"/>
                <a:cs typeface="Times New Roman" panose="02020603050405020304" pitchFamily="18" charset="0"/>
              </a:rPr>
              <a:t>i</a:t>
            </a: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rPr>
              <a:t>に</a:t>
            </a:r>
            <a:r>
              <a:rPr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おける品種</a:t>
            </a:r>
            <a:r>
              <a:rPr lang="en-US" altLang="ja-JP" sz="2000" i="1" dirty="0" smtClean="0">
                <a:latin typeface="Times New Roman" panose="02020603050405020304" pitchFamily="18" charset="0"/>
                <a:ea typeface="ＭＳ Ｐゴシック" panose="020B0600070205080204" pitchFamily="50" charset="-128"/>
                <a:cs typeface="Times New Roman" panose="02020603050405020304" pitchFamily="18" charset="0"/>
              </a:rPr>
              <a:t>p</a:t>
            </a:r>
            <a:r>
              <a:rPr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の需要量</a:t>
            </a:r>
            <a:endParaRPr lang="en-US" altLang="ja-JP" sz="2400" i="1" dirty="0">
              <a:latin typeface="Times New Roman" panose="02020603050405020304" pitchFamily="18" charset="0"/>
              <a:ea typeface="ＭＳ Ｐゴシック" panose="020B0600070205080204" pitchFamily="50" charset="-128"/>
            </a:endParaRPr>
          </a:p>
        </p:txBody>
      </p:sp>
      <p:sp>
        <p:nvSpPr>
          <p:cNvPr id="50" name="テキスト ボックス 49"/>
          <p:cNvSpPr txBox="1"/>
          <p:nvPr/>
        </p:nvSpPr>
        <p:spPr>
          <a:xfrm>
            <a:off x="1043608" y="3075247"/>
            <a:ext cx="5465308"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集積所から避難所 </a:t>
            </a:r>
            <a:r>
              <a:rPr lang="en-US" altLang="ja-JP" sz="2000" i="1" dirty="0" err="1">
                <a:solidFill>
                  <a:prstClr val="black"/>
                </a:solidFill>
                <a:latin typeface="Times New Roman" panose="02020603050405020304" pitchFamily="18" charset="0"/>
                <a:ea typeface="ＭＳ Ｐゴシック" panose="020B0600070205080204" pitchFamily="50" charset="-128"/>
                <a:cs typeface="Arial" pitchFamily="34" charset="0"/>
              </a:rPr>
              <a:t>i</a:t>
            </a:r>
            <a:r>
              <a:rPr lang="en-US" altLang="ja-JP" sz="2000" i="1" dirty="0" smtClean="0">
                <a:solidFill>
                  <a:prstClr val="black"/>
                </a:solidFill>
                <a:latin typeface="Times New Roman" panose="02020603050405020304" pitchFamily="18" charset="0"/>
                <a:ea typeface="ＭＳ Ｐゴシック" panose="020B0600070205080204" pitchFamily="50" charset="-128"/>
                <a:cs typeface="Arial" pitchFamily="34" charset="0"/>
              </a:rPr>
              <a:t> </a:t>
            </a:r>
            <a:r>
              <a:rPr lang="ja-JP" altLang="en-US" sz="2000" dirty="0" err="1" smtClean="0">
                <a:solidFill>
                  <a:prstClr val="black"/>
                </a:solidFill>
                <a:latin typeface="Times New Roman" panose="02020603050405020304" pitchFamily="18" charset="0"/>
                <a:ea typeface="ＭＳ Ｐゴシック" panose="020B0600070205080204" pitchFamily="50" charset="-128"/>
                <a:cs typeface="Arial" pitchFamily="34" charset="0"/>
              </a:rPr>
              <a:t>までの</a:t>
            </a: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車両による所要時間</a:t>
            </a:r>
            <a:endParaRPr lang="en-US" altLang="ja-JP" sz="2000" i="1" dirty="0">
              <a:solidFill>
                <a:prstClr val="black"/>
              </a:solidFill>
              <a:latin typeface="HGPｺﾞｼｯｸE"/>
              <a:ea typeface="ＭＳ Ｐゴシック" panose="020B0600070205080204" pitchFamily="50" charset="-128"/>
              <a:cs typeface="Arial" pitchFamily="34" charset="0"/>
            </a:endParaRPr>
          </a:p>
        </p:txBody>
      </p:sp>
      <p:sp>
        <p:nvSpPr>
          <p:cNvPr id="51" name="テキスト ボックス 50"/>
          <p:cNvSpPr txBox="1"/>
          <p:nvPr/>
        </p:nvSpPr>
        <p:spPr>
          <a:xfrm>
            <a:off x="1043608" y="3405696"/>
            <a:ext cx="3168352"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利用</a:t>
            </a:r>
            <a:r>
              <a:rPr lang="ja-JP" altLang="en-US" sz="2000" dirty="0">
                <a:solidFill>
                  <a:prstClr val="black"/>
                </a:solidFill>
                <a:latin typeface="Times New Roman" panose="02020603050405020304" pitchFamily="18" charset="0"/>
                <a:ea typeface="ＭＳ Ｐゴシック" panose="020B0600070205080204" pitchFamily="50" charset="-128"/>
                <a:cs typeface="Arial" pitchFamily="34" charset="0"/>
              </a:rPr>
              <a:t>可能なトラック台数</a:t>
            </a:r>
            <a:endParaRPr lang="en-US" altLang="ja-JP" sz="2000" i="1" dirty="0">
              <a:solidFill>
                <a:prstClr val="black"/>
              </a:solidFill>
              <a:latin typeface="HGPｺﾞｼｯｸE"/>
              <a:ea typeface="ＭＳ Ｐゴシック" panose="020B0600070205080204" pitchFamily="50" charset="-128"/>
              <a:cs typeface="Arial" pitchFamily="34" charset="0"/>
            </a:endParaRPr>
          </a:p>
        </p:txBody>
      </p:sp>
      <p:sp>
        <p:nvSpPr>
          <p:cNvPr id="52" name="テキスト ボックス 51"/>
          <p:cNvSpPr txBox="1"/>
          <p:nvPr/>
        </p:nvSpPr>
        <p:spPr>
          <a:xfrm>
            <a:off x="1043608" y="3736145"/>
            <a:ext cx="2808312"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トラック</a:t>
            </a:r>
            <a:r>
              <a:rPr lang="en-US" altLang="ja-JP"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1</a:t>
            </a: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台あたりの</a:t>
            </a:r>
            <a:r>
              <a:rPr lang="ja-JP" altLang="en-US" sz="2000" dirty="0">
                <a:solidFill>
                  <a:prstClr val="black"/>
                </a:solidFill>
                <a:latin typeface="Times New Roman" panose="02020603050405020304" pitchFamily="18" charset="0"/>
                <a:ea typeface="ＭＳ Ｐゴシック" panose="020B0600070205080204" pitchFamily="50" charset="-128"/>
                <a:cs typeface="Arial" pitchFamily="34" charset="0"/>
              </a:rPr>
              <a:t>容量</a:t>
            </a:r>
            <a:endParaRPr lang="en-US" altLang="ja-JP" sz="2000" dirty="0" smtClean="0">
              <a:solidFill>
                <a:prstClr val="black"/>
              </a:solidFill>
              <a:latin typeface="Times New Roman" panose="02020603050405020304" pitchFamily="18" charset="0"/>
              <a:ea typeface="ＭＳ Ｐゴシック" panose="020B0600070205080204" pitchFamily="50" charset="-128"/>
              <a:cs typeface="Arial" pitchFamily="34" charset="0"/>
            </a:endParaRPr>
          </a:p>
        </p:txBody>
      </p:sp>
      <p:sp>
        <p:nvSpPr>
          <p:cNvPr id="53" name="テキスト ボックス 52"/>
          <p:cNvSpPr txBox="1"/>
          <p:nvPr/>
        </p:nvSpPr>
        <p:spPr>
          <a:xfrm>
            <a:off x="1043608" y="4066594"/>
            <a:ext cx="4032448"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品種</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i="1"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p</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の集積所からの供給可能量</a:t>
            </a:r>
            <a:endParaRPr lang="en-US" altLang="ja-JP" sz="2000" dirty="0">
              <a:solidFill>
                <a:prstClr val="black"/>
              </a:solidFill>
              <a:latin typeface="HGPｺﾞｼｯｸE"/>
              <a:ea typeface="ＭＳ Ｐゴシック" panose="020B0600070205080204" pitchFamily="50" charset="-128"/>
              <a:cs typeface="Arial" pitchFamily="34" charset="0"/>
            </a:endParaRPr>
          </a:p>
        </p:txBody>
      </p:sp>
      <p:sp>
        <p:nvSpPr>
          <p:cNvPr id="54" name="テキスト ボックス 53"/>
          <p:cNvSpPr txBox="1"/>
          <p:nvPr/>
        </p:nvSpPr>
        <p:spPr>
          <a:xfrm>
            <a:off x="1043608" y="4397042"/>
            <a:ext cx="3816424"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品種</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i="1"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p</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の単位当たりの重量</a:t>
            </a:r>
            <a:endParaRPr lang="en-US" altLang="ja-JP" sz="2000" dirty="0">
              <a:solidFill>
                <a:prstClr val="black"/>
              </a:solidFill>
              <a:latin typeface="HGPｺﾞｼｯｸE"/>
              <a:ea typeface="ＭＳ Ｐゴシック" panose="020B0600070205080204" pitchFamily="50" charset="-128"/>
              <a:cs typeface="Arial" pitchFamily="34" charset="0"/>
            </a:endParaRPr>
          </a:p>
        </p:txBody>
      </p:sp>
      <p:sp>
        <p:nvSpPr>
          <p:cNvPr id="55" name="テキスト ボックス 54"/>
          <p:cNvSpPr txBox="1"/>
          <p:nvPr/>
        </p:nvSpPr>
        <p:spPr>
          <a:xfrm>
            <a:off x="1043608" y="5258918"/>
            <a:ext cx="3816424"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避難所 </a:t>
            </a:r>
            <a:r>
              <a:rPr lang="en-US" altLang="ja-JP" sz="2000" i="1" dirty="0" err="1"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i</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000" dirty="0" err="1"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への</a:t>
            </a: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品種</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000" i="1"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p</a:t>
            </a:r>
            <a:r>
              <a:rPr lang="en-US" altLang="ja-JP"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000" dirty="0" smtClean="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の</a:t>
            </a:r>
            <a:r>
              <a:rPr lang="ja-JP" altLang="en-US" sz="2000" dirty="0">
                <a:solidFill>
                  <a:prstClr val="black"/>
                </a:solidFill>
                <a:latin typeface="Times New Roman" panose="02020603050405020304" pitchFamily="18" charset="0"/>
                <a:ea typeface="ＭＳ Ｐゴシック" panose="020B0600070205080204" pitchFamily="50" charset="-128"/>
                <a:cs typeface="Times New Roman" panose="02020603050405020304" pitchFamily="18" charset="0"/>
              </a:rPr>
              <a:t>配送量</a:t>
            </a:r>
            <a:endParaRPr lang="en-US" altLang="ja-JP" sz="2000" dirty="0">
              <a:solidFill>
                <a:prstClr val="black"/>
              </a:solidFill>
              <a:latin typeface="HGPｺﾞｼｯｸE"/>
              <a:ea typeface="ＭＳ Ｐゴシック" panose="020B0600070205080204" pitchFamily="50" charset="-128"/>
              <a:cs typeface="Arial" pitchFamily="34" charset="0"/>
            </a:endParaRPr>
          </a:p>
        </p:txBody>
      </p:sp>
      <p:sp>
        <p:nvSpPr>
          <p:cNvPr id="56" name="テキスト ボックス 55"/>
          <p:cNvSpPr txBox="1"/>
          <p:nvPr/>
        </p:nvSpPr>
        <p:spPr>
          <a:xfrm>
            <a:off x="1043608" y="5577076"/>
            <a:ext cx="3456384" cy="400110"/>
          </a:xfrm>
          <a:prstGeom prst="rect">
            <a:avLst/>
          </a:prstGeom>
          <a:noFill/>
        </p:spPr>
        <p:txBody>
          <a:bodyPr wrap="square" rtlCol="0">
            <a:spAutoFit/>
          </a:bodyPr>
          <a:lstStyle/>
          <a:p>
            <a:pPr lvl="0">
              <a:spcBef>
                <a:spcPct val="20000"/>
              </a:spcBef>
            </a:pP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避難所</a:t>
            </a:r>
            <a:r>
              <a:rPr lang="en-US" altLang="ja-JP"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 </a:t>
            </a:r>
            <a:r>
              <a:rPr lang="en-US" altLang="ja-JP" sz="2000" i="1" dirty="0" err="1">
                <a:solidFill>
                  <a:prstClr val="black"/>
                </a:solidFill>
                <a:latin typeface="Times New Roman" panose="02020603050405020304" pitchFamily="18" charset="0"/>
                <a:ea typeface="ＭＳ Ｐゴシック" panose="020B0600070205080204" pitchFamily="50" charset="-128"/>
                <a:cs typeface="Arial" pitchFamily="34" charset="0"/>
              </a:rPr>
              <a:t>i</a:t>
            </a:r>
            <a:r>
              <a:rPr lang="en-US" altLang="ja-JP"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 </a:t>
            </a:r>
            <a:r>
              <a:rPr lang="ja-JP" altLang="en-US" sz="2000" dirty="0" smtClean="0">
                <a:solidFill>
                  <a:prstClr val="black"/>
                </a:solidFill>
                <a:latin typeface="Times New Roman" panose="02020603050405020304" pitchFamily="18" charset="0"/>
                <a:ea typeface="ＭＳ Ｐゴシック" panose="020B0600070205080204" pitchFamily="50" charset="-128"/>
                <a:cs typeface="Arial" pitchFamily="34" charset="0"/>
              </a:rPr>
              <a:t>へ向かう車両台数</a:t>
            </a:r>
            <a:endParaRPr lang="en-US" altLang="ja-JP" sz="2000" dirty="0">
              <a:solidFill>
                <a:prstClr val="black"/>
              </a:solidFill>
              <a:latin typeface="HGPｺﾞｼｯｸE"/>
              <a:ea typeface="ＭＳ Ｐゴシック" panose="020B0600070205080204" pitchFamily="50" charset="-128"/>
              <a:cs typeface="Arial" pitchFamily="34" charset="0"/>
            </a:endParaRPr>
          </a:p>
        </p:txBody>
      </p:sp>
      <p:sp>
        <p:nvSpPr>
          <p:cNvPr id="5" name="テキスト ボックス 4"/>
          <p:cNvSpPr txBox="1"/>
          <p:nvPr/>
        </p:nvSpPr>
        <p:spPr>
          <a:xfrm>
            <a:off x="361106" y="1268760"/>
            <a:ext cx="1080120" cy="400110"/>
          </a:xfrm>
          <a:prstGeom prst="rect">
            <a:avLst/>
          </a:prstGeom>
          <a:noFill/>
        </p:spPr>
        <p:txBody>
          <a:bodyPr wrap="square" rtlCol="0">
            <a:spAutoFit/>
          </a:bodyPr>
          <a:lstStyle/>
          <a:p>
            <a:r>
              <a:rPr kumimoji="1" lang="ja-JP" altLang="en-US" sz="2000" u="sng" dirty="0" smtClean="0">
                <a:latin typeface="Times New Roman" panose="02020603050405020304" pitchFamily="18" charset="0"/>
                <a:ea typeface="ＭＳ Ｐゴシック" panose="020B0600070205080204" pitchFamily="50" charset="-128"/>
              </a:rPr>
              <a:t>添え字</a:t>
            </a:r>
            <a:endParaRPr kumimoji="1" lang="ja-JP" altLang="en-US" sz="2000" u="sng" dirty="0">
              <a:latin typeface="Times New Roman" panose="02020603050405020304" pitchFamily="18" charset="0"/>
              <a:ea typeface="ＭＳ Ｐゴシック" panose="020B0600070205080204" pitchFamily="50" charset="-128"/>
            </a:endParaRPr>
          </a:p>
        </p:txBody>
      </p:sp>
      <p:sp>
        <p:nvSpPr>
          <p:cNvPr id="57" name="テキスト ボックス 56"/>
          <p:cNvSpPr txBox="1"/>
          <p:nvPr/>
        </p:nvSpPr>
        <p:spPr>
          <a:xfrm>
            <a:off x="361106" y="2440102"/>
            <a:ext cx="1368152" cy="400110"/>
          </a:xfrm>
          <a:prstGeom prst="rect">
            <a:avLst/>
          </a:prstGeom>
          <a:noFill/>
        </p:spPr>
        <p:txBody>
          <a:bodyPr wrap="square" rtlCol="0">
            <a:spAutoFit/>
          </a:bodyPr>
          <a:lstStyle/>
          <a:p>
            <a:r>
              <a:rPr kumimoji="1" lang="ja-JP" altLang="en-US" sz="2000" u="sng" dirty="0" smtClean="0">
                <a:latin typeface="Times New Roman" panose="02020603050405020304" pitchFamily="18" charset="0"/>
                <a:ea typeface="ＭＳ Ｐゴシック" panose="020B0600070205080204" pitchFamily="50" charset="-128"/>
              </a:rPr>
              <a:t>パラメータ</a:t>
            </a:r>
            <a:endParaRPr kumimoji="1" lang="ja-JP" altLang="en-US" sz="2000" u="sng" dirty="0">
              <a:latin typeface="Times New Roman" panose="02020603050405020304" pitchFamily="18" charset="0"/>
              <a:ea typeface="ＭＳ Ｐゴシック" panose="020B0600070205080204" pitchFamily="50" charset="-128"/>
            </a:endParaRPr>
          </a:p>
        </p:txBody>
      </p:sp>
      <p:sp>
        <p:nvSpPr>
          <p:cNvPr id="58" name="テキスト ボックス 57"/>
          <p:cNvSpPr txBox="1"/>
          <p:nvPr/>
        </p:nvSpPr>
        <p:spPr>
          <a:xfrm>
            <a:off x="361106" y="4953694"/>
            <a:ext cx="2088233" cy="400110"/>
          </a:xfrm>
          <a:prstGeom prst="rect">
            <a:avLst/>
          </a:prstGeom>
          <a:noFill/>
        </p:spPr>
        <p:txBody>
          <a:bodyPr wrap="square" rtlCol="0">
            <a:spAutoFit/>
          </a:bodyPr>
          <a:lstStyle/>
          <a:p>
            <a:r>
              <a:rPr kumimoji="1" lang="ja-JP" altLang="en-US" sz="2000" u="sng" dirty="0" smtClean="0">
                <a:latin typeface="Times New Roman" panose="02020603050405020304" pitchFamily="18" charset="0"/>
                <a:ea typeface="ＭＳ Ｐゴシック" panose="020B0600070205080204" pitchFamily="50" charset="-128"/>
              </a:rPr>
              <a:t>決定変数</a:t>
            </a:r>
            <a:endParaRPr kumimoji="1" lang="ja-JP" altLang="en-US" sz="2000" u="sng" dirty="0">
              <a:latin typeface="Times New Roman" panose="02020603050405020304" pitchFamily="18" charset="0"/>
              <a:ea typeface="ＭＳ Ｐゴシック" panose="020B0600070205080204" pitchFamily="50" charset="-128"/>
            </a:endParaRPr>
          </a:p>
        </p:txBody>
      </p:sp>
      <p:sp>
        <p:nvSpPr>
          <p:cNvPr id="35" name="正方形/長方形 34"/>
          <p:cNvSpPr/>
          <p:nvPr/>
        </p:nvSpPr>
        <p:spPr>
          <a:xfrm>
            <a:off x="5037956" y="1971544"/>
            <a:ext cx="1224604" cy="725621"/>
          </a:xfrm>
          <a:prstGeom prst="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1600" dirty="0" smtClean="0">
                <a:solidFill>
                  <a:schemeClr val="tx1"/>
                </a:solidFill>
                <a:latin typeface="Times New Roman" panose="02020603050405020304" pitchFamily="18" charset="0"/>
                <a:ea typeface="ＭＳ Ｐゴシック" panose="020B0600070205080204" pitchFamily="50" charset="-128"/>
              </a:rPr>
              <a:t>次集積所</a:t>
            </a:r>
            <a:endParaRPr kumimoji="1" lang="ja-JP" altLang="en-US" sz="1600" dirty="0">
              <a:solidFill>
                <a:schemeClr val="tx1"/>
              </a:solidFill>
              <a:latin typeface="Times New Roman" panose="02020603050405020304" pitchFamily="18" charset="0"/>
              <a:ea typeface="ＭＳ Ｐゴシック" panose="020B0600070205080204" pitchFamily="50" charset="-128"/>
            </a:endParaRPr>
          </a:p>
        </p:txBody>
      </p:sp>
      <p:sp>
        <p:nvSpPr>
          <p:cNvPr id="36" name="正方形/長方形 35"/>
          <p:cNvSpPr/>
          <p:nvPr/>
        </p:nvSpPr>
        <p:spPr>
          <a:xfrm>
            <a:off x="8107632" y="982060"/>
            <a:ext cx="933032" cy="527725"/>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Times New Roman" panose="02020603050405020304" pitchFamily="18" charset="0"/>
                <a:ea typeface="ＭＳ Ｐゴシック" panose="020B0600070205080204" pitchFamily="50" charset="-128"/>
              </a:rPr>
              <a:t>避難所</a:t>
            </a:r>
            <a:r>
              <a:rPr kumimoji="1" lang="en-US" altLang="ja-JP" sz="16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1</a:t>
            </a:r>
            <a:endParaRPr kumimoji="1" lang="ja-JP" altLang="en-US" sz="1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7" name="正方形/長方形 36"/>
          <p:cNvSpPr/>
          <p:nvPr/>
        </p:nvSpPr>
        <p:spPr>
          <a:xfrm>
            <a:off x="8107632" y="1707680"/>
            <a:ext cx="933032" cy="527725"/>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Times New Roman" panose="02020603050405020304" pitchFamily="18" charset="0"/>
                <a:ea typeface="ＭＳ Ｐゴシック" panose="020B0600070205080204" pitchFamily="50" charset="-128"/>
              </a:rPr>
              <a:t>避難所</a:t>
            </a:r>
            <a:r>
              <a:rPr lang="en-US" altLang="ja-JP" sz="1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a:t>
            </a:r>
            <a:endParaRPr kumimoji="1" lang="ja-JP" altLang="en-US" sz="16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8" name="正方形/長方形 37"/>
          <p:cNvSpPr/>
          <p:nvPr/>
        </p:nvSpPr>
        <p:spPr>
          <a:xfrm>
            <a:off x="8107632" y="3092957"/>
            <a:ext cx="933032" cy="527725"/>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Times New Roman" panose="02020603050405020304" pitchFamily="18" charset="0"/>
                <a:ea typeface="ＭＳ Ｐゴシック" panose="020B0600070205080204" pitchFamily="50" charset="-128"/>
              </a:rPr>
              <a:t>避難所</a:t>
            </a:r>
            <a:r>
              <a:rPr kumimoji="1" lang="en-US" altLang="ja-JP" sz="1600" i="1" dirty="0" smtClean="0">
                <a:solidFill>
                  <a:schemeClr val="tx1"/>
                </a:solidFill>
                <a:latin typeface="Times New Roman" panose="02020603050405020304" pitchFamily="18" charset="0"/>
                <a:ea typeface="ＭＳ Ｐゴシック" panose="020B0600070205080204" pitchFamily="50" charset="-128"/>
              </a:rPr>
              <a:t>N</a:t>
            </a:r>
            <a:endParaRPr kumimoji="1" lang="ja-JP" altLang="en-US" sz="1600" i="1"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9" name="テキスト ボックス 38"/>
          <p:cNvSpPr txBox="1"/>
          <p:nvPr/>
        </p:nvSpPr>
        <p:spPr>
          <a:xfrm>
            <a:off x="8374751" y="2449793"/>
            <a:ext cx="398797" cy="494742"/>
          </a:xfrm>
          <a:prstGeom prst="rect">
            <a:avLst/>
          </a:prstGeom>
          <a:noFill/>
        </p:spPr>
        <p:txBody>
          <a:bodyPr vert="eaVert" wrap="square" rtlCol="0">
            <a:spAutoFit/>
          </a:bodyPr>
          <a:lstStyle/>
          <a:p>
            <a:pPr algn="ctr"/>
            <a:r>
              <a:rPr lang="ja-JP" altLang="en-US" sz="2000" dirty="0">
                <a:latin typeface="Times New Roman" panose="02020603050405020304" pitchFamily="18" charset="0"/>
                <a:ea typeface="ＭＳ Ｐゴシック" panose="020B0600070205080204" pitchFamily="50" charset="-128"/>
              </a:rPr>
              <a:t>・・・</a:t>
            </a:r>
            <a:endParaRPr kumimoji="1" lang="ja-JP" altLang="en-US" sz="2000" dirty="0">
              <a:latin typeface="Times New Roman" panose="02020603050405020304" pitchFamily="18" charset="0"/>
              <a:ea typeface="ＭＳ Ｐゴシック" panose="020B0600070205080204" pitchFamily="50" charset="-128"/>
            </a:endParaRPr>
          </a:p>
        </p:txBody>
      </p:sp>
      <p:cxnSp>
        <p:nvCxnSpPr>
          <p:cNvPr id="40" name="直線矢印コネクタ 39"/>
          <p:cNvCxnSpPr>
            <a:endCxn id="36" idx="1"/>
          </p:cNvCxnSpPr>
          <p:nvPr/>
        </p:nvCxnSpPr>
        <p:spPr>
          <a:xfrm flipV="1">
            <a:off x="6262562" y="1245921"/>
            <a:ext cx="1845072" cy="10884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35" idx="3"/>
            <a:endCxn id="37" idx="1"/>
          </p:cNvCxnSpPr>
          <p:nvPr/>
        </p:nvCxnSpPr>
        <p:spPr>
          <a:xfrm flipV="1">
            <a:off x="6262562" y="1971544"/>
            <a:ext cx="1845072" cy="36281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35" idx="3"/>
            <a:endCxn id="38" idx="1"/>
          </p:cNvCxnSpPr>
          <p:nvPr/>
        </p:nvCxnSpPr>
        <p:spPr>
          <a:xfrm>
            <a:off x="6262562" y="2334354"/>
            <a:ext cx="1845072" cy="10224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60" name="Picture 110" descr="C:\Users\kainumalab-12\AppData\Local\Microsoft\Windows\INetCache\IE\UFQ1F822\lgi01a2014032408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9384" y="1284386"/>
            <a:ext cx="431423" cy="338855"/>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10" descr="C:\Users\kainumalab-12\AppData\Local\Microsoft\Windows\INetCache\IE\UFQ1F822\lgi01a2014032408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5097" y="2195009"/>
            <a:ext cx="431423" cy="338855"/>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10" descr="C:\Users\kainumalab-12\AppData\Local\Microsoft\Windows\INetCache\IE\UFQ1F822\lgi01a2014032408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1758" y="2940896"/>
            <a:ext cx="431423" cy="338855"/>
          </a:xfrm>
          <a:prstGeom prst="rect">
            <a:avLst/>
          </a:prstGeom>
          <a:noFill/>
          <a:extLst>
            <a:ext uri="{909E8E84-426E-40DD-AFC4-6F175D3DCCD1}">
              <a14:hiddenFill xmlns:a14="http://schemas.microsoft.com/office/drawing/2010/main">
                <a:solidFill>
                  <a:srgbClr val="FFFFFF"/>
                </a:solidFill>
              </a14:hiddenFill>
            </a:ext>
          </a:extLst>
        </p:spPr>
      </p:pic>
      <p:sp>
        <p:nvSpPr>
          <p:cNvPr id="63" name="テキスト ボックス 62"/>
          <p:cNvSpPr txBox="1"/>
          <p:nvPr/>
        </p:nvSpPr>
        <p:spPr>
          <a:xfrm>
            <a:off x="6140871" y="3717032"/>
            <a:ext cx="2699792"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7</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次集積所と避難所の関係</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75885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4" name="正方形/長方形 3"/>
          <p:cNvSpPr/>
          <p:nvPr/>
        </p:nvSpPr>
        <p:spPr>
          <a:xfrm>
            <a:off x="755576" y="908720"/>
            <a:ext cx="7206133" cy="499065"/>
          </a:xfrm>
          <a:prstGeom prst="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2011</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smtClean="0">
                <a:latin typeface="Times New Roman" panose="02020603050405020304" pitchFamily="18" charset="0"/>
                <a:ea typeface="ＭＳ Ｐゴシック" panose="020B0600070205080204" pitchFamily="50" charset="-128"/>
              </a:rPr>
              <a:t>3</a:t>
            </a:r>
            <a:r>
              <a:rPr lang="ja-JP" altLang="en-US" sz="2400" dirty="0" smtClean="0">
                <a:latin typeface="Times New Roman" panose="02020603050405020304" pitchFamily="18" charset="0"/>
                <a:ea typeface="ＭＳ Ｐゴシック" panose="020B0600070205080204" pitchFamily="50" charset="-128"/>
              </a:rPr>
              <a:t>月　</a:t>
            </a:r>
            <a:r>
              <a:rPr lang="ja-JP" altLang="en-US" sz="2400" dirty="0" smtClean="0">
                <a:solidFill>
                  <a:srgbClr val="FF0000"/>
                </a:solidFill>
                <a:latin typeface="Times New Roman" panose="02020603050405020304" pitchFamily="18" charset="0"/>
                <a:ea typeface="ＭＳ Ｐゴシック" panose="020B0600070205080204" pitchFamily="50" charset="-128"/>
              </a:rPr>
              <a:t>東日本大震災</a:t>
            </a:r>
            <a:r>
              <a:rPr lang="ja-JP" altLang="en-US" sz="2400" dirty="0" smtClean="0">
                <a:latin typeface="Times New Roman" panose="02020603050405020304" pitchFamily="18" charset="0"/>
                <a:ea typeface="ＭＳ Ｐゴシック" panose="020B0600070205080204" pitchFamily="50" charset="-128"/>
              </a:rPr>
              <a:t>　発生</a:t>
            </a:r>
            <a:endParaRPr kumimoji="1" lang="ja-JP" altLang="en-US" sz="2400" dirty="0">
              <a:latin typeface="Times New Roman" panose="02020603050405020304" pitchFamily="18" charset="0"/>
              <a:ea typeface="ＭＳ Ｐゴシック" panose="020B0600070205080204" pitchFamily="50" charset="-128"/>
            </a:endParaRPr>
          </a:p>
        </p:txBody>
      </p:sp>
      <p:sp>
        <p:nvSpPr>
          <p:cNvPr id="5" name="テキスト ボックス 4"/>
          <p:cNvSpPr txBox="1"/>
          <p:nvPr/>
        </p:nvSpPr>
        <p:spPr>
          <a:xfrm>
            <a:off x="539552" y="1556792"/>
            <a:ext cx="7272809"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東日本大震災時の救援物資配送では</a:t>
            </a:r>
            <a:r>
              <a:rPr lang="ja-JP" altLang="en-US" sz="2400" dirty="0" err="1" smtClean="0">
                <a:latin typeface="Times New Roman" panose="02020603050405020304" pitchFamily="18" charset="0"/>
                <a:ea typeface="ＭＳ Ｐゴシック" panose="020B0600070205080204" pitchFamily="50" charset="-128"/>
              </a:rPr>
              <a:t>．．．</a:t>
            </a:r>
            <a:endParaRPr lang="ja-JP" altLang="en-US" sz="2400" dirty="0">
              <a:latin typeface="Times New Roman" panose="02020603050405020304" pitchFamily="18" charset="0"/>
              <a:ea typeface="ＭＳ Ｐゴシック" panose="020B0600070205080204" pitchFamily="50" charset="-128"/>
            </a:endParaRPr>
          </a:p>
        </p:txBody>
      </p:sp>
      <p:sp>
        <p:nvSpPr>
          <p:cNvPr id="6" name="円/楕円 5"/>
          <p:cNvSpPr/>
          <p:nvPr/>
        </p:nvSpPr>
        <p:spPr>
          <a:xfrm>
            <a:off x="800616" y="2276872"/>
            <a:ext cx="1260000"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国</a:t>
            </a:r>
            <a:endParaRPr kumimoji="1" lang="ja-JP" altLang="en-US" dirty="0">
              <a:latin typeface="Times New Roman" panose="02020603050405020304" pitchFamily="18" charset="0"/>
              <a:ea typeface="ＭＳ Ｐゴシック" panose="020B0600070205080204" pitchFamily="50" charset="-128"/>
            </a:endParaRPr>
          </a:p>
        </p:txBody>
      </p:sp>
      <p:sp>
        <p:nvSpPr>
          <p:cNvPr id="7" name="円/楕円 6"/>
          <p:cNvSpPr/>
          <p:nvPr/>
        </p:nvSpPr>
        <p:spPr>
          <a:xfrm>
            <a:off x="2894872" y="2276872"/>
            <a:ext cx="1260000" cy="144016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県</a:t>
            </a:r>
            <a:endParaRPr kumimoji="1" lang="ja-JP" altLang="en-US" dirty="0">
              <a:latin typeface="Times New Roman" panose="02020603050405020304" pitchFamily="18" charset="0"/>
              <a:ea typeface="ＭＳ Ｐゴシック" panose="020B0600070205080204" pitchFamily="50" charset="-128"/>
            </a:endParaRPr>
          </a:p>
        </p:txBody>
      </p:sp>
      <p:sp>
        <p:nvSpPr>
          <p:cNvPr id="8" name="円/楕円 7"/>
          <p:cNvSpPr/>
          <p:nvPr/>
        </p:nvSpPr>
        <p:spPr>
          <a:xfrm>
            <a:off x="4989128" y="2276872"/>
            <a:ext cx="1260000" cy="144016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市町村</a:t>
            </a:r>
            <a:endParaRPr kumimoji="1" lang="ja-JP" altLang="en-US" dirty="0">
              <a:latin typeface="Times New Roman" panose="02020603050405020304" pitchFamily="18" charset="0"/>
              <a:ea typeface="ＭＳ Ｐゴシック" panose="020B0600070205080204" pitchFamily="50" charset="-128"/>
            </a:endParaRPr>
          </a:p>
        </p:txBody>
      </p:sp>
      <p:sp>
        <p:nvSpPr>
          <p:cNvPr id="9" name="円/楕円 8"/>
          <p:cNvSpPr/>
          <p:nvPr/>
        </p:nvSpPr>
        <p:spPr>
          <a:xfrm>
            <a:off x="7083385" y="2276872"/>
            <a:ext cx="1260000" cy="144016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避難所</a:t>
            </a:r>
            <a:endParaRPr kumimoji="1" lang="ja-JP" altLang="en-US" dirty="0">
              <a:latin typeface="Times New Roman" panose="02020603050405020304" pitchFamily="18" charset="0"/>
              <a:ea typeface="ＭＳ Ｐゴシック" panose="020B0600070205080204" pitchFamily="50" charset="-128"/>
            </a:endParaRPr>
          </a:p>
        </p:txBody>
      </p:sp>
      <p:cxnSp>
        <p:nvCxnSpPr>
          <p:cNvPr id="12" name="直線矢印コネクタ 11"/>
          <p:cNvCxnSpPr/>
          <p:nvPr/>
        </p:nvCxnSpPr>
        <p:spPr>
          <a:xfrm flipH="1">
            <a:off x="6249128" y="3267645"/>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4154871" y="3267645"/>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2060615" y="3267645"/>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060616" y="2708920"/>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154871" y="2708920"/>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6249128" y="2708920"/>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4787129" y="3974286"/>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190465" y="3974286"/>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627411" y="3805009"/>
            <a:ext cx="1326124" cy="338554"/>
          </a:xfrm>
          <a:prstGeom prst="rect">
            <a:avLst/>
          </a:prstGeom>
          <a:noFill/>
        </p:spPr>
        <p:txBody>
          <a:bodyPr wrap="square" rtlCol="0">
            <a:spAutoFit/>
          </a:bodyPr>
          <a:lstStyle/>
          <a:p>
            <a:r>
              <a:rPr lang="ja-JP" altLang="en-US" sz="1600" dirty="0" smtClean="0">
                <a:latin typeface="Times New Roman" panose="02020603050405020304" pitchFamily="18" charset="0"/>
                <a:ea typeface="ＭＳ Ｐゴシック" panose="020B0600070205080204" pitchFamily="50" charset="-128"/>
              </a:rPr>
              <a:t>：情報の流れ</a:t>
            </a:r>
            <a:endParaRPr lang="ja-JP" altLang="en-US" sz="1600" dirty="0">
              <a:latin typeface="Times New Roman" panose="02020603050405020304" pitchFamily="18" charset="0"/>
              <a:ea typeface="ＭＳ Ｐゴシック" panose="020B0600070205080204" pitchFamily="50" charset="-128"/>
            </a:endParaRPr>
          </a:p>
        </p:txBody>
      </p:sp>
      <p:sp>
        <p:nvSpPr>
          <p:cNvPr id="23" name="テキスト ボックス 22"/>
          <p:cNvSpPr txBox="1"/>
          <p:nvPr/>
        </p:nvSpPr>
        <p:spPr>
          <a:xfrm>
            <a:off x="3032733" y="3805009"/>
            <a:ext cx="1317972" cy="338554"/>
          </a:xfrm>
          <a:prstGeom prst="rect">
            <a:avLst/>
          </a:prstGeom>
          <a:noFill/>
        </p:spPr>
        <p:txBody>
          <a:bodyPr wrap="square" rtlCol="0">
            <a:spAutoFit/>
          </a:bodyPr>
          <a:lstStyle/>
          <a:p>
            <a:r>
              <a:rPr lang="ja-JP" altLang="en-US" sz="1600" dirty="0" smtClean="0">
                <a:latin typeface="Times New Roman" panose="02020603050405020304" pitchFamily="18" charset="0"/>
                <a:ea typeface="ＭＳ Ｐゴシック" panose="020B0600070205080204" pitchFamily="50" charset="-128"/>
              </a:rPr>
              <a:t>：物資の流れ</a:t>
            </a:r>
            <a:endParaRPr lang="ja-JP" altLang="en-US" sz="1600" dirty="0">
              <a:latin typeface="Times New Roman" panose="02020603050405020304" pitchFamily="18" charset="0"/>
              <a:ea typeface="ＭＳ Ｐゴシック" panose="020B0600070205080204" pitchFamily="50" charset="-128"/>
            </a:endParaRPr>
          </a:p>
        </p:txBody>
      </p:sp>
      <p:sp>
        <p:nvSpPr>
          <p:cNvPr id="24" name="テキスト ボックス 23"/>
          <p:cNvSpPr txBox="1"/>
          <p:nvPr/>
        </p:nvSpPr>
        <p:spPr>
          <a:xfrm>
            <a:off x="539551" y="4643844"/>
            <a:ext cx="7272809" cy="461665"/>
          </a:xfrm>
          <a:prstGeom prst="rect">
            <a:avLst/>
          </a:prstGeom>
          <a:noFill/>
        </p:spPr>
        <p:txBody>
          <a:bodyPr wrap="square" rtlCol="0">
            <a:spAutoFit/>
          </a:bodyPr>
          <a:lstStyle/>
          <a:p>
            <a:r>
              <a:rPr lang="ja-JP" altLang="en-US" sz="2400" u="sng" dirty="0" smtClean="0">
                <a:latin typeface="Times New Roman" panose="02020603050405020304" pitchFamily="18" charset="0"/>
                <a:ea typeface="ＭＳ Ｐゴシック" panose="020B0600070205080204" pitchFamily="50" charset="-128"/>
              </a:rPr>
              <a:t>被災県の要請に基づき</a:t>
            </a:r>
            <a:r>
              <a:rPr lang="ja-JP" altLang="en-US" sz="2400" dirty="0" smtClean="0">
                <a:latin typeface="Times New Roman" panose="02020603050405020304" pitchFamily="18" charset="0"/>
                <a:ea typeface="ＭＳ Ｐゴシック" panose="020B0600070205080204" pitchFamily="50" charset="-128"/>
              </a:rPr>
              <a:t>，国は物資を輸送</a:t>
            </a:r>
            <a:endParaRPr lang="ja-JP" altLang="en-US" sz="2400" dirty="0">
              <a:latin typeface="Times New Roman" panose="02020603050405020304" pitchFamily="18" charset="0"/>
              <a:ea typeface="ＭＳ Ｐゴシック" panose="020B0600070205080204" pitchFamily="50" charset="-128"/>
            </a:endParaRPr>
          </a:p>
        </p:txBody>
      </p:sp>
      <p:sp>
        <p:nvSpPr>
          <p:cNvPr id="25" name="テキスト ボックス 24"/>
          <p:cNvSpPr txBox="1"/>
          <p:nvPr/>
        </p:nvSpPr>
        <p:spPr>
          <a:xfrm>
            <a:off x="899591" y="5046275"/>
            <a:ext cx="7272809" cy="830997"/>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国から県への供給の段階で，被災者のもとへ，必要</a:t>
            </a:r>
            <a:r>
              <a:rPr lang="ja-JP" altLang="en-US" sz="2400" dirty="0">
                <a:latin typeface="Times New Roman" panose="02020603050405020304" pitchFamily="18" charset="0"/>
                <a:ea typeface="ＭＳ Ｐゴシック" panose="020B0600070205080204" pitchFamily="50" charset="-128"/>
              </a:rPr>
              <a:t>な</a:t>
            </a:r>
            <a:r>
              <a:rPr lang="ja-JP" altLang="en-US" sz="2400" dirty="0" smtClean="0">
                <a:latin typeface="Times New Roman" panose="02020603050405020304" pitchFamily="18" charset="0"/>
                <a:ea typeface="ＭＳ Ｐゴシック" panose="020B0600070205080204" pitchFamily="50" charset="-128"/>
              </a:rPr>
              <a:t>物資を，適時適切に届けることができなかった</a:t>
            </a:r>
            <a:endParaRPr lang="ja-JP" altLang="en-US" sz="2400" dirty="0">
              <a:latin typeface="Times New Roman" panose="02020603050405020304" pitchFamily="18" charset="0"/>
              <a:ea typeface="ＭＳ Ｐゴシック" panose="020B0600070205080204" pitchFamily="50" charset="-128"/>
            </a:endParaRPr>
          </a:p>
        </p:txBody>
      </p:sp>
      <p:sp>
        <p:nvSpPr>
          <p:cNvPr id="26" name="テキスト ボックス 25"/>
          <p:cNvSpPr txBox="1"/>
          <p:nvPr/>
        </p:nvSpPr>
        <p:spPr>
          <a:xfrm>
            <a:off x="467544" y="5190291"/>
            <a:ext cx="495673"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a:t>
            </a:r>
            <a:endParaRPr lang="ja-JP" altLang="en-US" sz="2400" dirty="0">
              <a:latin typeface="Times New Roman" panose="02020603050405020304" pitchFamily="18" charset="0"/>
              <a:ea typeface="ＭＳ Ｐゴシック" panose="020B0600070205080204" pitchFamily="50" charset="-128"/>
            </a:endParaRPr>
          </a:p>
        </p:txBody>
      </p:sp>
      <p:sp>
        <p:nvSpPr>
          <p:cNvPr id="29" name="角丸四角形 28"/>
          <p:cNvSpPr/>
          <p:nvPr/>
        </p:nvSpPr>
        <p:spPr>
          <a:xfrm>
            <a:off x="2828482" y="5949280"/>
            <a:ext cx="2112454" cy="3960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物資が届かない</a:t>
            </a:r>
            <a:endParaRPr kumimoji="1" lang="en-US" altLang="ja-JP" sz="2000" dirty="0" smtClean="0">
              <a:latin typeface="Times New Roman" panose="02020603050405020304" pitchFamily="18" charset="0"/>
              <a:ea typeface="ＭＳ Ｐゴシック" panose="020B0600070205080204" pitchFamily="50" charset="-128"/>
            </a:endParaRPr>
          </a:p>
        </p:txBody>
      </p:sp>
      <p:sp>
        <p:nvSpPr>
          <p:cNvPr id="30" name="角丸四角形 29"/>
          <p:cNvSpPr/>
          <p:nvPr/>
        </p:nvSpPr>
        <p:spPr>
          <a:xfrm>
            <a:off x="5393544" y="5949280"/>
            <a:ext cx="2562832" cy="3960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配送に遅れが生じる</a:t>
            </a:r>
            <a:endParaRPr kumimoji="1" lang="en-US" altLang="ja-JP" sz="2000" dirty="0" smtClean="0">
              <a:latin typeface="Times New Roman" panose="02020603050405020304" pitchFamily="18" charset="0"/>
              <a:ea typeface="ＭＳ Ｐゴシック" panose="020B0600070205080204" pitchFamily="50" charset="-128"/>
            </a:endParaRPr>
          </a:p>
        </p:txBody>
      </p:sp>
      <p:sp>
        <p:nvSpPr>
          <p:cNvPr id="27" name="テキスト ボックス 26"/>
          <p:cNvSpPr txBox="1"/>
          <p:nvPr/>
        </p:nvSpPr>
        <p:spPr>
          <a:xfrm>
            <a:off x="1763800" y="4257128"/>
            <a:ext cx="5616400"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lang="ja-JP" altLang="en-US" sz="1400" dirty="0">
                <a:latin typeface="Times New Roman" panose="02020603050405020304" pitchFamily="18" charset="0"/>
                <a:ea typeface="ＭＳ Ｐゴシック" panose="020B0600070205080204" pitchFamily="50" charset="-128"/>
              </a:rPr>
              <a:t>　東日本</a:t>
            </a:r>
            <a:r>
              <a:rPr lang="ja-JP" altLang="en-US" sz="1400" dirty="0" smtClean="0">
                <a:latin typeface="Times New Roman" panose="02020603050405020304" pitchFamily="18" charset="0"/>
                <a:ea typeface="ＭＳ Ｐゴシック" panose="020B0600070205080204" pitchFamily="50" charset="-128"/>
              </a:rPr>
              <a:t>大震災時の救援物資の供給</a:t>
            </a:r>
            <a:r>
              <a:rPr lang="ja-JP" altLang="en-US" sz="1400" dirty="0">
                <a:latin typeface="Times New Roman" panose="02020603050405020304" pitchFamily="18" charset="0"/>
                <a:ea typeface="ＭＳ Ｐゴシック" panose="020B0600070205080204" pitchFamily="50" charset="-128"/>
              </a:rPr>
              <a:t>フロー（参考　国土交通省</a:t>
            </a:r>
            <a:r>
              <a:rPr lang="en-US" altLang="ja-JP" sz="1400" dirty="0">
                <a:latin typeface="Times New Roman" panose="02020603050405020304" pitchFamily="18" charset="0"/>
                <a:ea typeface="ＭＳ Ｐゴシック" panose="020B0600070205080204" pitchFamily="50" charset="-128"/>
              </a:rPr>
              <a:t>HP </a:t>
            </a:r>
            <a:r>
              <a:rPr lang="ja-JP" altLang="en-US" sz="1400" dirty="0" smtClean="0">
                <a:latin typeface="Times New Roman" panose="02020603050405020304" pitchFamily="18" charset="0"/>
                <a:ea typeface="ＭＳ Ｐゴシック" panose="020B0600070205080204" pitchFamily="50" charset="-128"/>
              </a:rPr>
              <a:t>）</a:t>
            </a:r>
            <a:endParaRPr lang="ja-JP" altLang="en-US" sz="1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30748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9" grpId="0" animBg="1"/>
      <p:bldP spid="3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1732612" y="1502663"/>
            <a:ext cx="1293312" cy="400110"/>
          </a:xfrm>
          <a:prstGeom prst="rect">
            <a:avLst/>
          </a:prstGeom>
          <a:noFill/>
        </p:spPr>
        <p:txBody>
          <a:bodyPr wrap="square" rtlCol="0">
            <a:spAutoFit/>
          </a:bodyPr>
          <a:lstStyle/>
          <a:p>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minimize</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5" name="テキスト ボックス 34"/>
          <p:cNvSpPr txBox="1"/>
          <p:nvPr/>
        </p:nvSpPr>
        <p:spPr>
          <a:xfrm>
            <a:off x="326158" y="836712"/>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目的関数（</a:t>
            </a:r>
            <a:r>
              <a:rPr lang="ja-JP" altLang="en-US" sz="2400" dirty="0" smtClean="0">
                <a:solidFill>
                  <a:srgbClr val="00B050"/>
                </a:solidFill>
                <a:latin typeface="Times New Roman" panose="02020603050405020304" pitchFamily="18" charset="0"/>
                <a:ea typeface="ＭＳ Ｐゴシック" panose="020B0600070205080204" pitchFamily="50" charset="-128"/>
              </a:rPr>
              <a:t>有効性</a:t>
            </a:r>
            <a:r>
              <a:rPr lang="ja-JP" altLang="en-US" sz="2400" dirty="0" smtClean="0">
                <a:latin typeface="Times New Roman" panose="02020603050405020304" pitchFamily="18" charset="0"/>
                <a:ea typeface="ＭＳ Ｐゴシック" panose="020B0600070205080204" pitchFamily="50" charset="-128"/>
              </a:rPr>
              <a:t>）</a:t>
            </a:r>
            <a:endParaRPr lang="en-US" altLang="ja-JP" sz="2400" dirty="0">
              <a:latin typeface="Times New Roman" panose="02020603050405020304" pitchFamily="18"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ja-JP" altLang="en-US" dirty="0" smtClean="0"/>
              <a:t>評価指標　有効性</a:t>
            </a:r>
            <a:endParaRPr kumimoji="1" lang="ja-JP" altLang="en-US" dirty="0"/>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822732342"/>
              </p:ext>
            </p:extLst>
          </p:nvPr>
        </p:nvGraphicFramePr>
        <p:xfrm>
          <a:off x="4140200" y="2556085"/>
          <a:ext cx="863600" cy="368300"/>
        </p:xfrm>
        <a:graphic>
          <a:graphicData uri="http://schemas.openxmlformats.org/presentationml/2006/ole">
            <mc:AlternateContent xmlns:mc="http://schemas.openxmlformats.org/markup-compatibility/2006">
              <mc:Choice xmlns:v="urn:schemas-microsoft-com:vml" Requires="v">
                <p:oleObj spid="_x0000_s18050" name="数式" r:id="rId3" imgW="863280" imgH="368280" progId="Equation.3">
                  <p:embed/>
                </p:oleObj>
              </mc:Choice>
              <mc:Fallback>
                <p:oleObj name="数式" r:id="rId3" imgW="863280" imgH="368280" progId="Equation.3">
                  <p:embed/>
                  <p:pic>
                    <p:nvPicPr>
                      <p:cNvPr id="0" name=""/>
                      <p:cNvPicPr/>
                      <p:nvPr/>
                    </p:nvPicPr>
                    <p:blipFill>
                      <a:blip r:embed="rId4"/>
                      <a:stretch>
                        <a:fillRect/>
                      </a:stretch>
                    </p:blipFill>
                    <p:spPr>
                      <a:xfrm>
                        <a:off x="4140200" y="2556085"/>
                        <a:ext cx="863600" cy="368300"/>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2049348550"/>
              </p:ext>
            </p:extLst>
          </p:nvPr>
        </p:nvGraphicFramePr>
        <p:xfrm>
          <a:off x="3771900" y="2977009"/>
          <a:ext cx="1600200" cy="1219200"/>
        </p:xfrm>
        <a:graphic>
          <a:graphicData uri="http://schemas.openxmlformats.org/presentationml/2006/ole">
            <mc:AlternateContent xmlns:mc="http://schemas.openxmlformats.org/markup-compatibility/2006">
              <mc:Choice xmlns:v="urn:schemas-microsoft-com:vml" Requires="v">
                <p:oleObj spid="_x0000_s18051" name="数式" r:id="rId5" imgW="1600200" imgH="1218960" progId="Equation.3">
                  <p:embed/>
                </p:oleObj>
              </mc:Choice>
              <mc:Fallback>
                <p:oleObj name="数式" r:id="rId5" imgW="1600200" imgH="1218960" progId="Equation.3">
                  <p:embed/>
                  <p:pic>
                    <p:nvPicPr>
                      <p:cNvPr id="0" name=""/>
                      <p:cNvPicPr/>
                      <p:nvPr/>
                    </p:nvPicPr>
                    <p:blipFill>
                      <a:blip r:embed="rId6"/>
                      <a:stretch>
                        <a:fillRect/>
                      </a:stretch>
                    </p:blipFill>
                    <p:spPr>
                      <a:xfrm>
                        <a:off x="3771900" y="2977009"/>
                        <a:ext cx="1600200" cy="1219200"/>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555236244"/>
              </p:ext>
            </p:extLst>
          </p:nvPr>
        </p:nvGraphicFramePr>
        <p:xfrm>
          <a:off x="4000500" y="4200972"/>
          <a:ext cx="1143000" cy="558800"/>
        </p:xfrm>
        <a:graphic>
          <a:graphicData uri="http://schemas.openxmlformats.org/presentationml/2006/ole">
            <mc:AlternateContent xmlns:mc="http://schemas.openxmlformats.org/markup-compatibility/2006">
              <mc:Choice xmlns:v="urn:schemas-microsoft-com:vml" Requires="v">
                <p:oleObj spid="_x0000_s18052" name="数式" r:id="rId7" imgW="1143000" imgH="558720" progId="Equation.3">
                  <p:embed/>
                </p:oleObj>
              </mc:Choice>
              <mc:Fallback>
                <p:oleObj name="数式" r:id="rId7" imgW="1143000" imgH="558720" progId="Equation.3">
                  <p:embed/>
                  <p:pic>
                    <p:nvPicPr>
                      <p:cNvPr id="0" name=""/>
                      <p:cNvPicPr/>
                      <p:nvPr/>
                    </p:nvPicPr>
                    <p:blipFill>
                      <a:blip r:embed="rId8"/>
                      <a:stretch>
                        <a:fillRect/>
                      </a:stretch>
                    </p:blipFill>
                    <p:spPr>
                      <a:xfrm>
                        <a:off x="4000500" y="4200972"/>
                        <a:ext cx="1143000" cy="558800"/>
                      </a:xfrm>
                      <a:prstGeom prst="rect">
                        <a:avLst/>
                      </a:prstGeom>
                    </p:spPr>
                  </p:pic>
                </p:oleObj>
              </mc:Fallback>
            </mc:AlternateContent>
          </a:graphicData>
        </a:graphic>
      </p:graphicFrame>
      <p:graphicFrame>
        <p:nvGraphicFramePr>
          <p:cNvPr id="14" name="オブジェクト 13"/>
          <p:cNvGraphicFramePr>
            <a:graphicFrameLocks noChangeAspect="1"/>
          </p:cNvGraphicFramePr>
          <p:nvPr>
            <p:extLst>
              <p:ext uri="{D42A27DB-BD31-4B8C-83A1-F6EECF244321}">
                <p14:modId xmlns:p14="http://schemas.microsoft.com/office/powerpoint/2010/main" val="3694189468"/>
              </p:ext>
            </p:extLst>
          </p:nvPr>
        </p:nvGraphicFramePr>
        <p:xfrm>
          <a:off x="4076700" y="4807397"/>
          <a:ext cx="990600" cy="558800"/>
        </p:xfrm>
        <a:graphic>
          <a:graphicData uri="http://schemas.openxmlformats.org/presentationml/2006/ole">
            <mc:AlternateContent xmlns:mc="http://schemas.openxmlformats.org/markup-compatibility/2006">
              <mc:Choice xmlns:v="urn:schemas-microsoft-com:vml" Requires="v">
                <p:oleObj spid="_x0000_s18053" name="数式" r:id="rId9" imgW="990360" imgH="558720" progId="Equation.3">
                  <p:embed/>
                </p:oleObj>
              </mc:Choice>
              <mc:Fallback>
                <p:oleObj name="数式" r:id="rId9" imgW="990360" imgH="558720" progId="Equation.3">
                  <p:embed/>
                  <p:pic>
                    <p:nvPicPr>
                      <p:cNvPr id="0" name=""/>
                      <p:cNvPicPr/>
                      <p:nvPr/>
                    </p:nvPicPr>
                    <p:blipFill>
                      <a:blip r:embed="rId10"/>
                      <a:stretch>
                        <a:fillRect/>
                      </a:stretch>
                    </p:blipFill>
                    <p:spPr>
                      <a:xfrm>
                        <a:off x="4076700" y="4807397"/>
                        <a:ext cx="990600" cy="558800"/>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327983547"/>
              </p:ext>
            </p:extLst>
          </p:nvPr>
        </p:nvGraphicFramePr>
        <p:xfrm>
          <a:off x="4216400" y="5401207"/>
          <a:ext cx="711200" cy="368300"/>
        </p:xfrm>
        <a:graphic>
          <a:graphicData uri="http://schemas.openxmlformats.org/presentationml/2006/ole">
            <mc:AlternateContent xmlns:mc="http://schemas.openxmlformats.org/markup-compatibility/2006">
              <mc:Choice xmlns:v="urn:schemas-microsoft-com:vml" Requires="v">
                <p:oleObj spid="_x0000_s18054" name="数式" r:id="rId11" imgW="711000" imgH="368280" progId="Equation.3">
                  <p:embed/>
                </p:oleObj>
              </mc:Choice>
              <mc:Fallback>
                <p:oleObj name="数式" r:id="rId11" imgW="711000" imgH="368280" progId="Equation.3">
                  <p:embed/>
                  <p:pic>
                    <p:nvPicPr>
                      <p:cNvPr id="0" name=""/>
                      <p:cNvPicPr/>
                      <p:nvPr/>
                    </p:nvPicPr>
                    <p:blipFill>
                      <a:blip r:embed="rId12"/>
                      <a:stretch>
                        <a:fillRect/>
                      </a:stretch>
                    </p:blipFill>
                    <p:spPr>
                      <a:xfrm>
                        <a:off x="4216400" y="5401207"/>
                        <a:ext cx="711200" cy="368300"/>
                      </a:xfrm>
                      <a:prstGeom prst="rect">
                        <a:avLst/>
                      </a:prstGeom>
                    </p:spPr>
                  </p:pic>
                </p:oleObj>
              </mc:Fallback>
            </mc:AlternateContent>
          </a:graphicData>
        </a:graphic>
      </p:graphicFrame>
      <p:graphicFrame>
        <p:nvGraphicFramePr>
          <p:cNvPr id="16" name="オブジェクト 15"/>
          <p:cNvGraphicFramePr>
            <a:graphicFrameLocks noChangeAspect="1"/>
          </p:cNvGraphicFramePr>
          <p:nvPr>
            <p:extLst>
              <p:ext uri="{D42A27DB-BD31-4B8C-83A1-F6EECF244321}">
                <p14:modId xmlns:p14="http://schemas.microsoft.com/office/powerpoint/2010/main" val="2572530141"/>
              </p:ext>
            </p:extLst>
          </p:nvPr>
        </p:nvGraphicFramePr>
        <p:xfrm>
          <a:off x="3351349" y="5890240"/>
          <a:ext cx="2441302" cy="342900"/>
        </p:xfrm>
        <a:graphic>
          <a:graphicData uri="http://schemas.openxmlformats.org/presentationml/2006/ole">
            <mc:AlternateContent xmlns:mc="http://schemas.openxmlformats.org/markup-compatibility/2006">
              <mc:Choice xmlns:v="urn:schemas-microsoft-com:vml" Requires="v">
                <p:oleObj spid="_x0000_s18055" name="数式" r:id="rId13" imgW="2145960" imgH="342720" progId="Equation.3">
                  <p:embed/>
                </p:oleObj>
              </mc:Choice>
              <mc:Fallback>
                <p:oleObj name="数式" r:id="rId13" imgW="2145960" imgH="342720" progId="Equation.3">
                  <p:embed/>
                  <p:pic>
                    <p:nvPicPr>
                      <p:cNvPr id="0" name=""/>
                      <p:cNvPicPr/>
                      <p:nvPr/>
                    </p:nvPicPr>
                    <p:blipFill>
                      <a:blip r:embed="rId14"/>
                      <a:stretch>
                        <a:fillRect/>
                      </a:stretch>
                    </p:blipFill>
                    <p:spPr>
                      <a:xfrm>
                        <a:off x="3351349" y="5890240"/>
                        <a:ext cx="2441302" cy="342900"/>
                      </a:xfrm>
                      <a:prstGeom prst="rect">
                        <a:avLst/>
                      </a:prstGeom>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701988749"/>
              </p:ext>
            </p:extLst>
          </p:nvPr>
        </p:nvGraphicFramePr>
        <p:xfrm>
          <a:off x="6327490" y="2594185"/>
          <a:ext cx="546100" cy="292100"/>
        </p:xfrm>
        <a:graphic>
          <a:graphicData uri="http://schemas.openxmlformats.org/presentationml/2006/ole">
            <mc:AlternateContent xmlns:mc="http://schemas.openxmlformats.org/markup-compatibility/2006">
              <mc:Choice xmlns:v="urn:schemas-microsoft-com:vml" Requires="v">
                <p:oleObj spid="_x0000_s18056" name="数式" r:id="rId15" imgW="545760" imgH="291960" progId="Equation.3">
                  <p:embed/>
                </p:oleObj>
              </mc:Choice>
              <mc:Fallback>
                <p:oleObj name="数式" r:id="rId15" imgW="545760" imgH="291960" progId="Equation.3">
                  <p:embed/>
                  <p:pic>
                    <p:nvPicPr>
                      <p:cNvPr id="0" name=""/>
                      <p:cNvPicPr/>
                      <p:nvPr/>
                    </p:nvPicPr>
                    <p:blipFill>
                      <a:blip r:embed="rId16"/>
                      <a:stretch>
                        <a:fillRect/>
                      </a:stretch>
                    </p:blipFill>
                    <p:spPr>
                      <a:xfrm>
                        <a:off x="6327490" y="2594185"/>
                        <a:ext cx="546100" cy="292100"/>
                      </a:xfrm>
                      <a:prstGeom prst="rect">
                        <a:avLst/>
                      </a:prstGeom>
                    </p:spPr>
                  </p:pic>
                </p:oleObj>
              </mc:Fallback>
            </mc:AlternateContent>
          </a:graphicData>
        </a:graphic>
      </p:graphicFrame>
      <p:graphicFrame>
        <p:nvGraphicFramePr>
          <p:cNvPr id="18" name="オブジェクト 17"/>
          <p:cNvGraphicFramePr>
            <a:graphicFrameLocks noChangeAspect="1"/>
          </p:cNvGraphicFramePr>
          <p:nvPr>
            <p:extLst>
              <p:ext uri="{D42A27DB-BD31-4B8C-83A1-F6EECF244321}">
                <p14:modId xmlns:p14="http://schemas.microsoft.com/office/powerpoint/2010/main" val="4029385087"/>
              </p:ext>
            </p:extLst>
          </p:nvPr>
        </p:nvGraphicFramePr>
        <p:xfrm>
          <a:off x="6429090" y="4334322"/>
          <a:ext cx="342900" cy="292100"/>
        </p:xfrm>
        <a:graphic>
          <a:graphicData uri="http://schemas.openxmlformats.org/presentationml/2006/ole">
            <mc:AlternateContent xmlns:mc="http://schemas.openxmlformats.org/markup-compatibility/2006">
              <mc:Choice xmlns:v="urn:schemas-microsoft-com:vml" Requires="v">
                <p:oleObj spid="_x0000_s18057" name="数式" r:id="rId17" imgW="342720" imgH="291960" progId="Equation.3">
                  <p:embed/>
                </p:oleObj>
              </mc:Choice>
              <mc:Fallback>
                <p:oleObj name="数式" r:id="rId17" imgW="342720" imgH="291960" progId="Equation.3">
                  <p:embed/>
                  <p:pic>
                    <p:nvPicPr>
                      <p:cNvPr id="0" name=""/>
                      <p:cNvPicPr>
                        <a:picLocks noChangeAspect="1" noChangeArrowheads="1"/>
                      </p:cNvPicPr>
                      <p:nvPr/>
                    </p:nvPicPr>
                    <p:blipFill>
                      <a:blip r:embed="rId18"/>
                      <a:srcRect/>
                      <a:stretch>
                        <a:fillRect/>
                      </a:stretch>
                    </p:blipFill>
                    <p:spPr bwMode="auto">
                      <a:xfrm>
                        <a:off x="6429090" y="4334322"/>
                        <a:ext cx="3429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オブジェクト 18"/>
          <p:cNvGraphicFramePr>
            <a:graphicFrameLocks noChangeAspect="1"/>
          </p:cNvGraphicFramePr>
          <p:nvPr>
            <p:extLst>
              <p:ext uri="{D42A27DB-BD31-4B8C-83A1-F6EECF244321}">
                <p14:modId xmlns:p14="http://schemas.microsoft.com/office/powerpoint/2010/main" val="2415544941"/>
              </p:ext>
            </p:extLst>
          </p:nvPr>
        </p:nvGraphicFramePr>
        <p:xfrm>
          <a:off x="6454490" y="3465959"/>
          <a:ext cx="292100" cy="241300"/>
        </p:xfrm>
        <a:graphic>
          <a:graphicData uri="http://schemas.openxmlformats.org/presentationml/2006/ole">
            <mc:AlternateContent xmlns:mc="http://schemas.openxmlformats.org/markup-compatibility/2006">
              <mc:Choice xmlns:v="urn:schemas-microsoft-com:vml" Requires="v">
                <p:oleObj spid="_x0000_s18058" name="数式" r:id="rId19" imgW="291960" imgH="241200" progId="Equation.3">
                  <p:embed/>
                </p:oleObj>
              </mc:Choice>
              <mc:Fallback>
                <p:oleObj name="数式" r:id="rId19" imgW="291960" imgH="241200" progId="Equation.3">
                  <p:embed/>
                  <p:pic>
                    <p:nvPicPr>
                      <p:cNvPr id="0" name=""/>
                      <p:cNvPicPr>
                        <a:picLocks noChangeAspect="1" noChangeArrowheads="1"/>
                      </p:cNvPicPr>
                      <p:nvPr/>
                    </p:nvPicPr>
                    <p:blipFill>
                      <a:blip r:embed="rId20"/>
                      <a:srcRect/>
                      <a:stretch>
                        <a:fillRect/>
                      </a:stretch>
                    </p:blipFill>
                    <p:spPr bwMode="auto">
                      <a:xfrm>
                        <a:off x="6454490" y="3465959"/>
                        <a:ext cx="2921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オブジェクト 19"/>
          <p:cNvGraphicFramePr>
            <a:graphicFrameLocks noChangeAspect="1"/>
          </p:cNvGraphicFramePr>
          <p:nvPr>
            <p:extLst>
              <p:ext uri="{D42A27DB-BD31-4B8C-83A1-F6EECF244321}">
                <p14:modId xmlns:p14="http://schemas.microsoft.com/office/powerpoint/2010/main" val="1666145733"/>
              </p:ext>
            </p:extLst>
          </p:nvPr>
        </p:nvGraphicFramePr>
        <p:xfrm>
          <a:off x="6454490" y="5941040"/>
          <a:ext cx="292100" cy="241300"/>
        </p:xfrm>
        <a:graphic>
          <a:graphicData uri="http://schemas.openxmlformats.org/presentationml/2006/ole">
            <mc:AlternateContent xmlns:mc="http://schemas.openxmlformats.org/markup-compatibility/2006">
              <mc:Choice xmlns:v="urn:schemas-microsoft-com:vml" Requires="v">
                <p:oleObj spid="_x0000_s18059" name="数式" r:id="rId21" imgW="291960" imgH="241200" progId="Equation.3">
                  <p:embed/>
                </p:oleObj>
              </mc:Choice>
              <mc:Fallback>
                <p:oleObj name="数式" r:id="rId21" imgW="291960" imgH="241200" progId="Equation.3">
                  <p:embed/>
                  <p:pic>
                    <p:nvPicPr>
                      <p:cNvPr id="0" name=""/>
                      <p:cNvPicPr>
                        <a:picLocks noChangeAspect="1" noChangeArrowheads="1"/>
                      </p:cNvPicPr>
                      <p:nvPr/>
                    </p:nvPicPr>
                    <p:blipFill>
                      <a:blip r:embed="rId22"/>
                      <a:srcRect/>
                      <a:stretch>
                        <a:fillRect/>
                      </a:stretch>
                    </p:blipFill>
                    <p:spPr bwMode="auto">
                      <a:xfrm>
                        <a:off x="6454490" y="5941040"/>
                        <a:ext cx="2921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オブジェクト 20"/>
          <p:cNvGraphicFramePr>
            <a:graphicFrameLocks noChangeAspect="1"/>
          </p:cNvGraphicFramePr>
          <p:nvPr>
            <p:extLst>
              <p:ext uri="{D42A27DB-BD31-4B8C-83A1-F6EECF244321}">
                <p14:modId xmlns:p14="http://schemas.microsoft.com/office/powerpoint/2010/main" val="2032097811"/>
              </p:ext>
            </p:extLst>
          </p:nvPr>
        </p:nvGraphicFramePr>
        <p:xfrm>
          <a:off x="6327490" y="5439307"/>
          <a:ext cx="546100" cy="292100"/>
        </p:xfrm>
        <a:graphic>
          <a:graphicData uri="http://schemas.openxmlformats.org/presentationml/2006/ole">
            <mc:AlternateContent xmlns:mc="http://schemas.openxmlformats.org/markup-compatibility/2006">
              <mc:Choice xmlns:v="urn:schemas-microsoft-com:vml" Requires="v">
                <p:oleObj spid="_x0000_s18060" name="数式" r:id="rId23" imgW="545760" imgH="291960" progId="Equation.3">
                  <p:embed/>
                </p:oleObj>
              </mc:Choice>
              <mc:Fallback>
                <p:oleObj name="数式" r:id="rId23" imgW="545760" imgH="291960" progId="Equation.3">
                  <p:embed/>
                  <p:pic>
                    <p:nvPicPr>
                      <p:cNvPr id="0" name=""/>
                      <p:cNvPicPr>
                        <a:picLocks noChangeAspect="1" noChangeArrowheads="1"/>
                      </p:cNvPicPr>
                      <p:nvPr/>
                    </p:nvPicPr>
                    <p:blipFill>
                      <a:blip r:embed="rId24"/>
                      <a:srcRect/>
                      <a:stretch>
                        <a:fillRect/>
                      </a:stretch>
                    </p:blipFill>
                    <p:spPr bwMode="auto">
                      <a:xfrm>
                        <a:off x="6327490" y="5439307"/>
                        <a:ext cx="5461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テキスト ボックス 22"/>
          <p:cNvSpPr txBox="1"/>
          <p:nvPr/>
        </p:nvSpPr>
        <p:spPr>
          <a:xfrm>
            <a:off x="7758355" y="1533441"/>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4" name="テキスト ボックス 23"/>
          <p:cNvSpPr txBox="1"/>
          <p:nvPr/>
        </p:nvSpPr>
        <p:spPr>
          <a:xfrm>
            <a:off x="7758355" y="2570958"/>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6" name="テキスト ボックス 25"/>
          <p:cNvSpPr txBox="1"/>
          <p:nvPr/>
        </p:nvSpPr>
        <p:spPr>
          <a:xfrm>
            <a:off x="7758355" y="3417332"/>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(3)</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7" name="テキスト ボックス 26"/>
          <p:cNvSpPr txBox="1"/>
          <p:nvPr/>
        </p:nvSpPr>
        <p:spPr>
          <a:xfrm>
            <a:off x="7758355" y="4311095"/>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(4)</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8" name="テキスト ボックス 27"/>
          <p:cNvSpPr txBox="1"/>
          <p:nvPr/>
        </p:nvSpPr>
        <p:spPr>
          <a:xfrm>
            <a:off x="7758355" y="4917520"/>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(5)</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9" name="テキスト ボックス 28"/>
          <p:cNvSpPr txBox="1"/>
          <p:nvPr/>
        </p:nvSpPr>
        <p:spPr>
          <a:xfrm>
            <a:off x="7758355" y="5416080"/>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(6)</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0" name="テキスト ボックス 29"/>
          <p:cNvSpPr txBox="1"/>
          <p:nvPr/>
        </p:nvSpPr>
        <p:spPr>
          <a:xfrm>
            <a:off x="7758355" y="5892413"/>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(7)</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 name="テキスト ボックス 3"/>
          <p:cNvSpPr txBox="1"/>
          <p:nvPr/>
        </p:nvSpPr>
        <p:spPr>
          <a:xfrm>
            <a:off x="1268258" y="2586347"/>
            <a:ext cx="1800200" cy="307777"/>
          </a:xfrm>
          <a:prstGeom prst="rect">
            <a:avLst/>
          </a:prstGeom>
          <a:noFill/>
        </p:spPr>
        <p:txBody>
          <a:bodyPr wrap="square" rtlCol="0">
            <a:spAutoFit/>
          </a:bodyPr>
          <a:lstStyle/>
          <a:p>
            <a:pPr algn="r"/>
            <a:r>
              <a:rPr lang="ja-JP" altLang="en-US" sz="1400" dirty="0" smtClean="0">
                <a:latin typeface="Times New Roman" panose="02020603050405020304" pitchFamily="18" charset="0"/>
                <a:ea typeface="ＭＳ Ｐゴシック" panose="020B0600070205080204" pitchFamily="50" charset="-128"/>
              </a:rPr>
              <a:t>配送量に関する制約</a:t>
            </a:r>
            <a:endParaRPr kumimoji="1" lang="ja-JP" altLang="en-US" sz="1400" dirty="0">
              <a:latin typeface="Times New Roman" panose="02020603050405020304" pitchFamily="18" charset="0"/>
              <a:ea typeface="ＭＳ Ｐゴシック" panose="020B0600070205080204" pitchFamily="50" charset="-128"/>
            </a:endParaRPr>
          </a:p>
        </p:txBody>
      </p:sp>
      <p:sp>
        <p:nvSpPr>
          <p:cNvPr id="25" name="テキスト ボックス 24"/>
          <p:cNvSpPr txBox="1"/>
          <p:nvPr/>
        </p:nvSpPr>
        <p:spPr>
          <a:xfrm>
            <a:off x="755576" y="3432721"/>
            <a:ext cx="2304256" cy="307777"/>
          </a:xfrm>
          <a:prstGeom prst="rect">
            <a:avLst/>
          </a:prstGeom>
          <a:noFill/>
        </p:spPr>
        <p:txBody>
          <a:bodyPr wrap="square" rtlCol="0">
            <a:spAutoFit/>
          </a:bodyPr>
          <a:lstStyle/>
          <a:p>
            <a:pPr algn="r"/>
            <a:r>
              <a:rPr lang="ja-JP" altLang="en-US" sz="1400" dirty="0" smtClean="0">
                <a:latin typeface="Times New Roman" panose="02020603050405020304" pitchFamily="18" charset="0"/>
                <a:ea typeface="ＭＳ Ｐゴシック" panose="020B0600070205080204" pitchFamily="50" charset="-128"/>
              </a:rPr>
              <a:t>トラックの容量に関する制約</a:t>
            </a:r>
            <a:endParaRPr kumimoji="1" lang="ja-JP" altLang="en-US" sz="1400" dirty="0">
              <a:latin typeface="Times New Roman" panose="02020603050405020304" pitchFamily="18" charset="0"/>
              <a:ea typeface="ＭＳ Ｐゴシック" panose="020B0600070205080204" pitchFamily="50" charset="-128"/>
            </a:endParaRPr>
          </a:p>
        </p:txBody>
      </p:sp>
      <p:sp>
        <p:nvSpPr>
          <p:cNvPr id="31" name="テキスト ボックス 30"/>
          <p:cNvSpPr txBox="1"/>
          <p:nvPr/>
        </p:nvSpPr>
        <p:spPr>
          <a:xfrm>
            <a:off x="899592" y="4326484"/>
            <a:ext cx="2160240" cy="307777"/>
          </a:xfrm>
          <a:prstGeom prst="rect">
            <a:avLst/>
          </a:prstGeom>
          <a:noFill/>
        </p:spPr>
        <p:txBody>
          <a:bodyPr wrap="square" rtlCol="0">
            <a:spAutoFit/>
          </a:bodyPr>
          <a:lstStyle/>
          <a:p>
            <a:pPr algn="r"/>
            <a:r>
              <a:rPr lang="ja-JP" altLang="en-US" sz="1400" dirty="0" smtClean="0">
                <a:latin typeface="Times New Roman" panose="02020603050405020304" pitchFamily="18" charset="0"/>
                <a:ea typeface="ＭＳ Ｐゴシック" panose="020B0600070205080204" pitchFamily="50" charset="-128"/>
              </a:rPr>
              <a:t>供給可能量に関する制約</a:t>
            </a:r>
            <a:endParaRPr kumimoji="1" lang="ja-JP" altLang="en-US" sz="1400" dirty="0">
              <a:latin typeface="Times New Roman" panose="02020603050405020304" pitchFamily="18" charset="0"/>
              <a:ea typeface="ＭＳ Ｐゴシック" panose="020B0600070205080204" pitchFamily="50" charset="-128"/>
            </a:endParaRPr>
          </a:p>
        </p:txBody>
      </p:sp>
      <p:sp>
        <p:nvSpPr>
          <p:cNvPr id="32" name="テキスト ボックス 31"/>
          <p:cNvSpPr txBox="1"/>
          <p:nvPr/>
        </p:nvSpPr>
        <p:spPr>
          <a:xfrm>
            <a:off x="899592" y="4932909"/>
            <a:ext cx="2160240" cy="307777"/>
          </a:xfrm>
          <a:prstGeom prst="rect">
            <a:avLst/>
          </a:prstGeom>
          <a:noFill/>
        </p:spPr>
        <p:txBody>
          <a:bodyPr wrap="square" rtlCol="0">
            <a:spAutoFit/>
          </a:bodyPr>
          <a:lstStyle/>
          <a:p>
            <a:pPr algn="r"/>
            <a:r>
              <a:rPr lang="ja-JP" altLang="en-US" sz="1400" dirty="0" smtClean="0">
                <a:latin typeface="Times New Roman" panose="02020603050405020304" pitchFamily="18" charset="0"/>
                <a:ea typeface="ＭＳ Ｐゴシック" panose="020B0600070205080204" pitchFamily="50" charset="-128"/>
              </a:rPr>
              <a:t>トラック台数に関する制約</a:t>
            </a:r>
            <a:endParaRPr kumimoji="1" lang="ja-JP" altLang="en-US" sz="1400" dirty="0">
              <a:latin typeface="Times New Roman" panose="02020603050405020304" pitchFamily="18" charset="0"/>
              <a:ea typeface="ＭＳ Ｐゴシック" panose="020B0600070205080204" pitchFamily="50" charset="-128"/>
            </a:endParaRPr>
          </a:p>
        </p:txBody>
      </p:sp>
      <p:sp>
        <p:nvSpPr>
          <p:cNvPr id="33" name="テキスト ボックス 32"/>
          <p:cNvSpPr txBox="1"/>
          <p:nvPr/>
        </p:nvSpPr>
        <p:spPr>
          <a:xfrm>
            <a:off x="899592" y="5907802"/>
            <a:ext cx="2160240" cy="307777"/>
          </a:xfrm>
          <a:prstGeom prst="rect">
            <a:avLst/>
          </a:prstGeom>
          <a:noFill/>
        </p:spPr>
        <p:txBody>
          <a:bodyPr wrap="square" rtlCol="0">
            <a:spAutoFit/>
          </a:bodyPr>
          <a:lstStyle/>
          <a:p>
            <a:pPr algn="r"/>
            <a:r>
              <a:rPr lang="ja-JP" altLang="en-US" sz="1400" dirty="0" smtClean="0">
                <a:latin typeface="Times New Roman" panose="02020603050405020304" pitchFamily="18" charset="0"/>
                <a:ea typeface="ＭＳ Ｐゴシック" panose="020B0600070205080204" pitchFamily="50" charset="-128"/>
              </a:rPr>
              <a:t>トラック台数に関する制約</a:t>
            </a:r>
            <a:endParaRPr kumimoji="1" lang="ja-JP" altLang="en-US" sz="1400" dirty="0">
              <a:latin typeface="Times New Roman" panose="02020603050405020304" pitchFamily="18" charset="0"/>
              <a:ea typeface="ＭＳ Ｐゴシック" panose="020B0600070205080204" pitchFamily="50" charset="-128"/>
            </a:endParaRPr>
          </a:p>
        </p:txBody>
      </p:sp>
      <p:sp>
        <p:nvSpPr>
          <p:cNvPr id="34" name="テキスト ボックス 33"/>
          <p:cNvSpPr txBox="1"/>
          <p:nvPr/>
        </p:nvSpPr>
        <p:spPr>
          <a:xfrm>
            <a:off x="899592" y="5431469"/>
            <a:ext cx="2160240" cy="307777"/>
          </a:xfrm>
          <a:prstGeom prst="rect">
            <a:avLst/>
          </a:prstGeom>
          <a:noFill/>
        </p:spPr>
        <p:txBody>
          <a:bodyPr wrap="square" rtlCol="0">
            <a:spAutoFit/>
          </a:bodyPr>
          <a:lstStyle/>
          <a:p>
            <a:pPr algn="r"/>
            <a:r>
              <a:rPr lang="ja-JP" altLang="en-US" sz="1400" dirty="0" smtClean="0">
                <a:latin typeface="Times New Roman" panose="02020603050405020304" pitchFamily="18" charset="0"/>
                <a:ea typeface="ＭＳ Ｐゴシック" panose="020B0600070205080204" pitchFamily="50" charset="-128"/>
              </a:rPr>
              <a:t>配送量に関する非負制約</a:t>
            </a:r>
            <a:endParaRPr kumimoji="1" lang="ja-JP" altLang="en-US" sz="1400" dirty="0">
              <a:latin typeface="Times New Roman" panose="02020603050405020304" pitchFamily="18" charset="0"/>
              <a:ea typeface="ＭＳ Ｐゴシック" panose="020B060007020508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992524227"/>
              </p:ext>
            </p:extLst>
          </p:nvPr>
        </p:nvGraphicFramePr>
        <p:xfrm>
          <a:off x="3632200" y="1340768"/>
          <a:ext cx="1879600" cy="723900"/>
        </p:xfrm>
        <a:graphic>
          <a:graphicData uri="http://schemas.openxmlformats.org/presentationml/2006/ole">
            <mc:AlternateContent xmlns:mc="http://schemas.openxmlformats.org/markup-compatibility/2006">
              <mc:Choice xmlns:v="urn:schemas-microsoft-com:vml" Requires="v">
                <p:oleObj spid="_x0000_s18061" name="数式" r:id="rId25" imgW="1879560" imgH="723600" progId="Equation.3">
                  <p:embed/>
                </p:oleObj>
              </mc:Choice>
              <mc:Fallback>
                <p:oleObj name="数式" r:id="rId25" imgW="1879560" imgH="723600" progId="Equation.3">
                  <p:embed/>
                  <p:pic>
                    <p:nvPicPr>
                      <p:cNvPr id="0" name=""/>
                      <p:cNvPicPr>
                        <a:picLocks noChangeAspect="1" noChangeArrowheads="1"/>
                      </p:cNvPicPr>
                      <p:nvPr/>
                    </p:nvPicPr>
                    <p:blipFill>
                      <a:blip r:embed="rId26"/>
                      <a:srcRect/>
                      <a:stretch>
                        <a:fillRect/>
                      </a:stretch>
                    </p:blipFill>
                    <p:spPr bwMode="auto">
                      <a:xfrm>
                        <a:off x="3632200" y="1340768"/>
                        <a:ext cx="18796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テキスト ボックス 35"/>
          <p:cNvSpPr txBox="1"/>
          <p:nvPr/>
        </p:nvSpPr>
        <p:spPr>
          <a:xfrm>
            <a:off x="328861" y="2132856"/>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制約条件</a:t>
            </a:r>
            <a:endParaRPr lang="en-US" altLang="ja-JP" sz="2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333420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1629197" y="1581393"/>
            <a:ext cx="1293312" cy="400110"/>
          </a:xfrm>
          <a:prstGeom prst="rect">
            <a:avLst/>
          </a:prstGeom>
          <a:noFill/>
        </p:spPr>
        <p:txBody>
          <a:bodyPr wrap="square" rtlCol="0">
            <a:spAutoFit/>
          </a:bodyPr>
          <a:lstStyle/>
          <a:p>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minimize</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 name="タイトル 1"/>
          <p:cNvSpPr>
            <a:spLocks noGrp="1"/>
          </p:cNvSpPr>
          <p:nvPr>
            <p:ph type="title"/>
          </p:nvPr>
        </p:nvSpPr>
        <p:spPr/>
        <p:txBody>
          <a:bodyPr/>
          <a:lstStyle/>
          <a:p>
            <a:r>
              <a:rPr lang="ja-JP" altLang="en-US" dirty="0" smtClean="0"/>
              <a:t>評価指標　効率性，平等性</a:t>
            </a:r>
            <a:endParaRPr kumimoji="1" lang="ja-JP" altLang="en-US" dirty="0"/>
          </a:p>
        </p:txBody>
      </p:sp>
      <p:sp>
        <p:nvSpPr>
          <p:cNvPr id="9" name="テキスト ボックス 8"/>
          <p:cNvSpPr txBox="1"/>
          <p:nvPr/>
        </p:nvSpPr>
        <p:spPr>
          <a:xfrm>
            <a:off x="7757213" y="1612171"/>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(8)</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761407462"/>
              </p:ext>
            </p:extLst>
          </p:nvPr>
        </p:nvGraphicFramePr>
        <p:xfrm>
          <a:off x="4240212" y="1502048"/>
          <a:ext cx="673100" cy="558800"/>
        </p:xfrm>
        <a:graphic>
          <a:graphicData uri="http://schemas.openxmlformats.org/presentationml/2006/ole">
            <mc:AlternateContent xmlns:mc="http://schemas.openxmlformats.org/markup-compatibility/2006">
              <mc:Choice xmlns:v="urn:schemas-microsoft-com:vml" Requires="v">
                <p:oleObj spid="_x0000_s9733" name="数式" r:id="rId3" imgW="672840" imgH="558720" progId="Equation.3">
                  <p:embed/>
                </p:oleObj>
              </mc:Choice>
              <mc:Fallback>
                <p:oleObj name="数式" r:id="rId3" imgW="672840" imgH="558720" progId="Equation.3">
                  <p:embed/>
                  <p:pic>
                    <p:nvPicPr>
                      <p:cNvPr id="0" name=""/>
                      <p:cNvPicPr/>
                      <p:nvPr/>
                    </p:nvPicPr>
                    <p:blipFill>
                      <a:blip r:embed="rId4"/>
                      <a:stretch>
                        <a:fillRect/>
                      </a:stretch>
                    </p:blipFill>
                    <p:spPr>
                      <a:xfrm>
                        <a:off x="4240212" y="1502048"/>
                        <a:ext cx="673100" cy="558800"/>
                      </a:xfrm>
                      <a:prstGeom prst="rect">
                        <a:avLst/>
                      </a:prstGeom>
                    </p:spPr>
                  </p:pic>
                </p:oleObj>
              </mc:Fallback>
            </mc:AlternateContent>
          </a:graphicData>
        </a:graphic>
      </p:graphicFrame>
      <p:sp>
        <p:nvSpPr>
          <p:cNvPr id="11" name="テキスト ボックス 10"/>
          <p:cNvSpPr txBox="1"/>
          <p:nvPr/>
        </p:nvSpPr>
        <p:spPr>
          <a:xfrm>
            <a:off x="323528" y="980728"/>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目的関数（</a:t>
            </a:r>
            <a:r>
              <a:rPr lang="ja-JP" altLang="en-US" sz="2400" dirty="0" smtClean="0">
                <a:solidFill>
                  <a:srgbClr val="FF0000"/>
                </a:solidFill>
                <a:latin typeface="Times New Roman" panose="02020603050405020304" pitchFamily="18" charset="0"/>
                <a:ea typeface="ＭＳ Ｐゴシック" panose="020B0600070205080204" pitchFamily="50" charset="-128"/>
              </a:rPr>
              <a:t>効率性</a:t>
            </a:r>
            <a:r>
              <a:rPr lang="ja-JP" altLang="en-US" sz="2400" dirty="0" smtClean="0">
                <a:latin typeface="Times New Roman" panose="02020603050405020304" pitchFamily="18" charset="0"/>
                <a:ea typeface="ＭＳ Ｐゴシック" panose="020B0600070205080204" pitchFamily="50" charset="-128"/>
              </a:rPr>
              <a:t>）</a:t>
            </a:r>
            <a:r>
              <a:rPr lang="ja-JP" altLang="en-US" dirty="0" smtClean="0">
                <a:latin typeface="Times New Roman" panose="02020603050405020304" pitchFamily="18" charset="0"/>
                <a:ea typeface="ＭＳ Ｐゴシック" panose="020B0600070205080204" pitchFamily="50" charset="-128"/>
              </a:rPr>
              <a:t> </a:t>
            </a:r>
            <a:r>
              <a:rPr lang="ja-JP" altLang="en-US" dirty="0">
                <a:latin typeface="Times New Roman" panose="02020603050405020304" pitchFamily="18" charset="0"/>
                <a:ea typeface="ＭＳ Ｐゴシック" panose="020B0600070205080204" pitchFamily="50" charset="-128"/>
              </a:rPr>
              <a:t>→ 「総配送時間の最小化」とし，式</a:t>
            </a:r>
            <a:r>
              <a:rPr lang="en-US" altLang="ja-JP" dirty="0">
                <a:latin typeface="Times New Roman" panose="02020603050405020304" pitchFamily="18" charset="0"/>
                <a:ea typeface="ＭＳ Ｐゴシック" panose="020B0600070205080204" pitchFamily="50" charset="-128"/>
              </a:rPr>
              <a:t>(8)</a:t>
            </a:r>
            <a:r>
              <a:rPr lang="ja-JP" altLang="en-US" dirty="0" err="1">
                <a:latin typeface="Times New Roman" panose="02020603050405020304" pitchFamily="18" charset="0"/>
                <a:ea typeface="ＭＳ Ｐゴシック" panose="020B0600070205080204" pitchFamily="50" charset="-128"/>
              </a:rPr>
              <a:t>のように</a:t>
            </a:r>
            <a:r>
              <a:rPr lang="ja-JP" altLang="en-US" dirty="0" smtClean="0">
                <a:latin typeface="Times New Roman" panose="02020603050405020304" pitchFamily="18" charset="0"/>
                <a:ea typeface="ＭＳ Ｐゴシック" panose="020B0600070205080204" pitchFamily="50" charset="-128"/>
              </a:rPr>
              <a:t>設定</a:t>
            </a:r>
            <a:endParaRPr lang="en-US" altLang="ja-JP" dirty="0">
              <a:latin typeface="Times New Roman" panose="02020603050405020304" pitchFamily="18" charset="0"/>
              <a:ea typeface="ＭＳ Ｐゴシック" panose="020B0600070205080204" pitchFamily="50" charset="-128"/>
            </a:endParaRPr>
          </a:p>
        </p:txBody>
      </p:sp>
      <p:sp>
        <p:nvSpPr>
          <p:cNvPr id="15" name="テキスト ボックス 14"/>
          <p:cNvSpPr txBox="1"/>
          <p:nvPr/>
        </p:nvSpPr>
        <p:spPr>
          <a:xfrm>
            <a:off x="323528" y="2458988"/>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目的関数（</a:t>
            </a:r>
            <a:r>
              <a:rPr lang="ja-JP" altLang="en-US" sz="2400" dirty="0" smtClean="0">
                <a:solidFill>
                  <a:srgbClr val="0070C0"/>
                </a:solidFill>
                <a:latin typeface="Times New Roman" panose="02020603050405020304" pitchFamily="18" charset="0"/>
                <a:ea typeface="ＭＳ Ｐゴシック" panose="020B0600070205080204" pitchFamily="50" charset="-128"/>
              </a:rPr>
              <a:t>平等性</a:t>
            </a:r>
            <a:r>
              <a:rPr lang="ja-JP" altLang="en-US" sz="2400" dirty="0" smtClean="0">
                <a:latin typeface="Times New Roman" panose="02020603050405020304" pitchFamily="18" charset="0"/>
                <a:ea typeface="ＭＳ Ｐゴシック" panose="020B0600070205080204" pitchFamily="50" charset="-128"/>
              </a:rPr>
              <a:t>）</a:t>
            </a:r>
            <a:r>
              <a:rPr lang="ja-JP" altLang="en-US" dirty="0" smtClean="0">
                <a:latin typeface="Times New Roman" panose="02020603050405020304" pitchFamily="18" charset="0"/>
                <a:ea typeface="ＭＳ Ｐゴシック" panose="020B0600070205080204" pitchFamily="50" charset="-128"/>
              </a:rPr>
              <a:t> </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 「非充足率</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の</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和の</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最小化</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」とし，式</a:t>
            </a:r>
            <a:r>
              <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rPr>
              <a:t>(9)</a:t>
            </a:r>
            <a:r>
              <a:rPr lang="ja-JP" altLang="en-US" dirty="0" err="1">
                <a:latin typeface="Times New Roman" panose="02020603050405020304" pitchFamily="18" charset="0"/>
                <a:ea typeface="ＭＳ Ｐゴシック" panose="020B0600070205080204" pitchFamily="50" charset="-128"/>
                <a:cs typeface="Times New Roman" panose="02020603050405020304" pitchFamily="18" charset="0"/>
              </a:rPr>
              <a:t>のように</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設定</a:t>
            </a:r>
            <a:endParaRPr lang="en-US" altLang="ja-JP" dirty="0">
              <a:latin typeface="Times New Roman" panose="02020603050405020304" pitchFamily="18" charset="0"/>
              <a:ea typeface="ＭＳ Ｐゴシック" panose="020B0600070205080204" pitchFamily="50" charset="-128"/>
            </a:endParaRPr>
          </a:p>
        </p:txBody>
      </p:sp>
      <p:sp>
        <p:nvSpPr>
          <p:cNvPr id="16" name="テキスト ボックス 15"/>
          <p:cNvSpPr txBox="1"/>
          <p:nvPr/>
        </p:nvSpPr>
        <p:spPr>
          <a:xfrm>
            <a:off x="323528" y="4437112"/>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制約条件</a:t>
            </a:r>
            <a:endParaRPr lang="en-US" altLang="ja-JP" sz="2400" dirty="0">
              <a:latin typeface="Times New Roman" panose="02020603050405020304" pitchFamily="18" charset="0"/>
              <a:ea typeface="ＭＳ Ｐゴシック" panose="020B0600070205080204" pitchFamily="50" charset="-128"/>
            </a:endParaRPr>
          </a:p>
        </p:txBody>
      </p:sp>
      <p:sp>
        <p:nvSpPr>
          <p:cNvPr id="19" name="テキスト ボックス 18"/>
          <p:cNvSpPr txBox="1"/>
          <p:nvPr/>
        </p:nvSpPr>
        <p:spPr>
          <a:xfrm>
            <a:off x="7757213" y="3647445"/>
            <a:ext cx="504056"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(9)</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20" name="オブジェクト 19"/>
          <p:cNvGraphicFramePr>
            <a:graphicFrameLocks noChangeAspect="1"/>
          </p:cNvGraphicFramePr>
          <p:nvPr>
            <p:extLst>
              <p:ext uri="{D42A27DB-BD31-4B8C-83A1-F6EECF244321}">
                <p14:modId xmlns:p14="http://schemas.microsoft.com/office/powerpoint/2010/main" val="4245617737"/>
              </p:ext>
            </p:extLst>
          </p:nvPr>
        </p:nvGraphicFramePr>
        <p:xfrm>
          <a:off x="3821113" y="3518272"/>
          <a:ext cx="1511300" cy="596900"/>
        </p:xfrm>
        <a:graphic>
          <a:graphicData uri="http://schemas.openxmlformats.org/presentationml/2006/ole">
            <mc:AlternateContent xmlns:mc="http://schemas.openxmlformats.org/markup-compatibility/2006">
              <mc:Choice xmlns:v="urn:schemas-microsoft-com:vml" Requires="v">
                <p:oleObj spid="_x0000_s9734" name="数式" r:id="rId5" imgW="1511280" imgH="596880" progId="Equation.3">
                  <p:embed/>
                </p:oleObj>
              </mc:Choice>
              <mc:Fallback>
                <p:oleObj name="数式" r:id="rId5" imgW="1511280" imgH="596880" progId="Equation.3">
                  <p:embed/>
                  <p:pic>
                    <p:nvPicPr>
                      <p:cNvPr id="0" name=""/>
                      <p:cNvPicPr>
                        <a:picLocks noChangeAspect="1" noChangeArrowheads="1"/>
                      </p:cNvPicPr>
                      <p:nvPr/>
                    </p:nvPicPr>
                    <p:blipFill>
                      <a:blip r:embed="rId6"/>
                      <a:srcRect/>
                      <a:stretch>
                        <a:fillRect/>
                      </a:stretch>
                    </p:blipFill>
                    <p:spPr bwMode="auto">
                      <a:xfrm>
                        <a:off x="3821113" y="3518272"/>
                        <a:ext cx="15113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テキスト ボックス 20"/>
          <p:cNvSpPr txBox="1"/>
          <p:nvPr/>
        </p:nvSpPr>
        <p:spPr>
          <a:xfrm>
            <a:off x="1629197" y="3616667"/>
            <a:ext cx="1293312" cy="400110"/>
          </a:xfrm>
          <a:prstGeom prst="rect">
            <a:avLst/>
          </a:prstGeom>
          <a:noFill/>
        </p:spPr>
        <p:txBody>
          <a:bodyPr wrap="square" rtlCol="0">
            <a:spAutoFit/>
          </a:bodyPr>
          <a:lstStyle/>
          <a:p>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minimize</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6" name="テキスト ボックス 25"/>
          <p:cNvSpPr txBox="1"/>
          <p:nvPr/>
        </p:nvSpPr>
        <p:spPr>
          <a:xfrm>
            <a:off x="611559" y="4819218"/>
            <a:ext cx="7145653" cy="707886"/>
          </a:xfrm>
          <a:prstGeom prst="rect">
            <a:avLst/>
          </a:prstGeom>
          <a:noFill/>
        </p:spPr>
        <p:txBody>
          <a:bodyPr wrap="square" rtlCol="0">
            <a:spAutoFit/>
          </a:bodyPr>
          <a:lstStyle/>
          <a:p>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制約条件については，</a:t>
            </a:r>
            <a:r>
              <a:rPr lang="ja-JP" altLang="en-US" sz="2000" dirty="0">
                <a:latin typeface="Times New Roman" panose="02020603050405020304" pitchFamily="18" charset="0"/>
                <a:ea typeface="ＭＳ Ｐゴシック" panose="020B0600070205080204" pitchFamily="50" charset="-128"/>
              </a:rPr>
              <a:t>有効性の評価指標の制約式となって</a:t>
            </a:r>
            <a:r>
              <a:rPr lang="ja-JP" altLang="en-US" sz="2000" dirty="0" smtClean="0">
                <a:latin typeface="Times New Roman" panose="02020603050405020304" pitchFamily="18" charset="0"/>
                <a:ea typeface="ＭＳ Ｐゴシック" panose="020B0600070205080204" pitchFamily="50" charset="-128"/>
              </a:rPr>
              <a:t>いる式</a:t>
            </a:r>
            <a:r>
              <a:rPr lang="en-US" altLang="ja-JP" sz="2000" dirty="0">
                <a:latin typeface="Times New Roman" panose="02020603050405020304" pitchFamily="18" charset="0"/>
                <a:ea typeface="ＭＳ Ｐゴシック" panose="020B0600070205080204" pitchFamily="50" charset="-128"/>
              </a:rPr>
              <a:t>(2)</a:t>
            </a:r>
            <a:r>
              <a:rPr lang="ja-JP" altLang="en-US" sz="2000" dirty="0">
                <a:latin typeface="Times New Roman" panose="02020603050405020304" pitchFamily="18" charset="0"/>
                <a:ea typeface="ＭＳ Ｐゴシック" panose="020B0600070205080204" pitchFamily="50" charset="-128"/>
              </a:rPr>
              <a:t>～式</a:t>
            </a:r>
            <a:r>
              <a:rPr lang="en-US" altLang="ja-JP" sz="2000" dirty="0">
                <a:latin typeface="Times New Roman" panose="02020603050405020304" pitchFamily="18" charset="0"/>
                <a:ea typeface="ＭＳ Ｐゴシック" panose="020B0600070205080204" pitchFamily="50" charset="-128"/>
              </a:rPr>
              <a:t>(7</a:t>
            </a:r>
            <a:r>
              <a:rPr lang="en-US" altLang="ja-JP" sz="2000" dirty="0" smtClean="0">
                <a:latin typeface="Times New Roman" panose="02020603050405020304" pitchFamily="18" charset="0"/>
                <a:ea typeface="ＭＳ Ｐゴシック" panose="020B0600070205080204" pitchFamily="50" charset="-128"/>
              </a:rPr>
              <a:t>)</a:t>
            </a:r>
            <a:r>
              <a:rPr lang="ja-JP" altLang="en-US" sz="2000" dirty="0" smtClean="0">
                <a:latin typeface="Times New Roman" panose="02020603050405020304" pitchFamily="18" charset="0"/>
                <a:ea typeface="ＭＳ Ｐゴシック" panose="020B0600070205080204" pitchFamily="50" charset="-128"/>
              </a:rPr>
              <a:t>と，充足率に関する制約，式</a:t>
            </a:r>
            <a:r>
              <a:rPr lang="en-US" altLang="ja-JP" sz="2000" dirty="0" smtClean="0">
                <a:latin typeface="Times New Roman" panose="02020603050405020304" pitchFamily="18" charset="0"/>
                <a:ea typeface="ＭＳ Ｐゴシック" panose="020B0600070205080204" pitchFamily="50" charset="-128"/>
              </a:rPr>
              <a:t>(10)</a:t>
            </a:r>
            <a:r>
              <a:rPr lang="ja-JP" altLang="en-US" sz="2000" dirty="0" smtClean="0">
                <a:latin typeface="Times New Roman" panose="02020603050405020304" pitchFamily="18" charset="0"/>
                <a:ea typeface="ＭＳ Ｐゴシック" panose="020B0600070205080204" pitchFamily="50" charset="-128"/>
              </a:rPr>
              <a:t>を加えたものと</a:t>
            </a:r>
            <a:r>
              <a:rPr lang="ja-JP" altLang="en-US" sz="2000" dirty="0">
                <a:latin typeface="Times New Roman" panose="02020603050405020304" pitchFamily="18" charset="0"/>
                <a:ea typeface="ＭＳ Ｐゴシック" panose="020B0600070205080204" pitchFamily="50" charset="-128"/>
              </a:rPr>
              <a:t>した</a:t>
            </a:r>
          </a:p>
        </p:txBody>
      </p:sp>
      <p:graphicFrame>
        <p:nvGraphicFramePr>
          <p:cNvPr id="27" name="オブジェクト 26"/>
          <p:cNvGraphicFramePr>
            <a:graphicFrameLocks noChangeAspect="1"/>
          </p:cNvGraphicFramePr>
          <p:nvPr>
            <p:extLst>
              <p:ext uri="{D42A27DB-BD31-4B8C-83A1-F6EECF244321}">
                <p14:modId xmlns:p14="http://schemas.microsoft.com/office/powerpoint/2010/main" val="592750255"/>
              </p:ext>
            </p:extLst>
          </p:nvPr>
        </p:nvGraphicFramePr>
        <p:xfrm>
          <a:off x="4062412" y="5560442"/>
          <a:ext cx="1028700" cy="749300"/>
        </p:xfrm>
        <a:graphic>
          <a:graphicData uri="http://schemas.openxmlformats.org/presentationml/2006/ole">
            <mc:AlternateContent xmlns:mc="http://schemas.openxmlformats.org/markup-compatibility/2006">
              <mc:Choice xmlns:v="urn:schemas-microsoft-com:vml" Requires="v">
                <p:oleObj spid="_x0000_s9735" name="数式" r:id="rId7" imgW="1028520" imgH="749160" progId="Equation.3">
                  <p:embed/>
                </p:oleObj>
              </mc:Choice>
              <mc:Fallback>
                <p:oleObj name="数式" r:id="rId7" imgW="1028520" imgH="749160" progId="Equation.3">
                  <p:embed/>
                  <p:pic>
                    <p:nvPicPr>
                      <p:cNvPr id="0" name=""/>
                      <p:cNvPicPr/>
                      <p:nvPr/>
                    </p:nvPicPr>
                    <p:blipFill>
                      <a:blip r:embed="rId8"/>
                      <a:stretch>
                        <a:fillRect/>
                      </a:stretch>
                    </p:blipFill>
                    <p:spPr>
                      <a:xfrm>
                        <a:off x="4062412" y="5560442"/>
                        <a:ext cx="1028700" cy="749300"/>
                      </a:xfrm>
                      <a:prstGeom prst="rect">
                        <a:avLst/>
                      </a:prstGeom>
                    </p:spPr>
                  </p:pic>
                </p:oleObj>
              </mc:Fallback>
            </mc:AlternateContent>
          </a:graphicData>
        </a:graphic>
      </p:graphicFrame>
      <p:graphicFrame>
        <p:nvGraphicFramePr>
          <p:cNvPr id="28" name="オブジェクト 27"/>
          <p:cNvGraphicFramePr>
            <a:graphicFrameLocks noChangeAspect="1"/>
          </p:cNvGraphicFramePr>
          <p:nvPr>
            <p:extLst>
              <p:ext uri="{D42A27DB-BD31-4B8C-83A1-F6EECF244321}">
                <p14:modId xmlns:p14="http://schemas.microsoft.com/office/powerpoint/2010/main" val="3749283361"/>
              </p:ext>
            </p:extLst>
          </p:nvPr>
        </p:nvGraphicFramePr>
        <p:xfrm>
          <a:off x="6327490" y="5789042"/>
          <a:ext cx="546100" cy="292100"/>
        </p:xfrm>
        <a:graphic>
          <a:graphicData uri="http://schemas.openxmlformats.org/presentationml/2006/ole">
            <mc:AlternateContent xmlns:mc="http://schemas.openxmlformats.org/markup-compatibility/2006">
              <mc:Choice xmlns:v="urn:schemas-microsoft-com:vml" Requires="v">
                <p:oleObj spid="_x0000_s9736" name="数式" r:id="rId9" imgW="545760" imgH="291960" progId="Equation.3">
                  <p:embed/>
                </p:oleObj>
              </mc:Choice>
              <mc:Fallback>
                <p:oleObj name="数式" r:id="rId9" imgW="545760" imgH="291960" progId="Equation.3">
                  <p:embed/>
                  <p:pic>
                    <p:nvPicPr>
                      <p:cNvPr id="0" name=""/>
                      <p:cNvPicPr/>
                      <p:nvPr/>
                    </p:nvPicPr>
                    <p:blipFill>
                      <a:blip r:embed="rId10"/>
                      <a:stretch>
                        <a:fillRect/>
                      </a:stretch>
                    </p:blipFill>
                    <p:spPr>
                      <a:xfrm>
                        <a:off x="6327490" y="5789042"/>
                        <a:ext cx="546100" cy="292100"/>
                      </a:xfrm>
                      <a:prstGeom prst="rect">
                        <a:avLst/>
                      </a:prstGeom>
                    </p:spPr>
                  </p:pic>
                </p:oleObj>
              </mc:Fallback>
            </mc:AlternateContent>
          </a:graphicData>
        </a:graphic>
      </p:graphicFrame>
      <p:sp>
        <p:nvSpPr>
          <p:cNvPr id="29" name="テキスト ボックス 28"/>
          <p:cNvSpPr txBox="1"/>
          <p:nvPr/>
        </p:nvSpPr>
        <p:spPr>
          <a:xfrm>
            <a:off x="7757213" y="5765815"/>
            <a:ext cx="702077"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(10)</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0" name="テキスト ボックス 29"/>
          <p:cNvSpPr txBox="1"/>
          <p:nvPr/>
        </p:nvSpPr>
        <p:spPr>
          <a:xfrm>
            <a:off x="1187624" y="5781204"/>
            <a:ext cx="2024849" cy="307777"/>
          </a:xfrm>
          <a:prstGeom prst="rect">
            <a:avLst/>
          </a:prstGeom>
          <a:noFill/>
        </p:spPr>
        <p:txBody>
          <a:bodyPr wrap="square" rtlCol="0">
            <a:spAutoFit/>
          </a:bodyPr>
          <a:lstStyle/>
          <a:p>
            <a:pPr algn="r"/>
            <a:r>
              <a:rPr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rPr>
              <a:t>充足率に関する制約</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1" name="テキスト ボックス 30"/>
          <p:cNvSpPr txBox="1"/>
          <p:nvPr/>
        </p:nvSpPr>
        <p:spPr>
          <a:xfrm>
            <a:off x="755576" y="2997185"/>
            <a:ext cx="5201436" cy="369332"/>
          </a:xfrm>
          <a:prstGeom prst="rect">
            <a:avLst/>
          </a:prstGeom>
          <a:noFill/>
        </p:spPr>
        <p:txBody>
          <a:bodyPr wrap="square" rtlCol="0">
            <a:spAutoFit/>
          </a:bodyPr>
          <a:lstStyle/>
          <a:p>
            <a:r>
              <a:rPr kumimoji="1" lang="ja-JP" altLang="en-US" u="sng" dirty="0" smtClean="0">
                <a:latin typeface="Times New Roman" panose="02020603050405020304" pitchFamily="18" charset="0"/>
                <a:ea typeface="ＭＳ Ｐゴシック" panose="020B0600070205080204" pitchFamily="50" charset="-128"/>
              </a:rPr>
              <a:t>パラメータ</a:t>
            </a:r>
            <a:r>
              <a:rPr lang="ja-JP" altLang="en-US" dirty="0" smtClean="0">
                <a:latin typeface="Times New Roman" panose="02020603050405020304" pitchFamily="18" charset="0"/>
                <a:ea typeface="ＭＳ Ｐゴシック" panose="020B0600070205080204" pitchFamily="50" charset="-128"/>
              </a:rPr>
              <a:t>　　</a:t>
            </a:r>
            <a:r>
              <a:rPr lang="en-US" altLang="ja-JP" i="1" dirty="0" err="1" smtClean="0">
                <a:latin typeface="Times New Roman" panose="02020603050405020304" pitchFamily="18" charset="0"/>
                <a:ea typeface="ＭＳ Ｐゴシック" panose="020B0600070205080204" pitchFamily="50" charset="-128"/>
                <a:cs typeface="Times New Roman" panose="02020603050405020304" pitchFamily="18" charset="0"/>
              </a:rPr>
              <a:t>mf</a:t>
            </a:r>
            <a:r>
              <a:rPr lang="en-US" altLang="ja-JP"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ip</a:t>
            </a:r>
            <a:r>
              <a:rPr lang="en-US" altLang="ja-JP" i="1" baseline="-250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避難所</a:t>
            </a:r>
            <a:r>
              <a:rPr lang="en-US" altLang="ja-JP" i="1" dirty="0" err="1" smtClean="0">
                <a:latin typeface="Times New Roman" panose="02020603050405020304" pitchFamily="18" charset="0"/>
                <a:ea typeface="ＭＳ Ｐゴシック" panose="020B0600070205080204" pitchFamily="50" charset="-128"/>
                <a:cs typeface="Times New Roman" panose="02020603050405020304" pitchFamily="18" charset="0"/>
              </a:rPr>
              <a:t>i</a:t>
            </a:r>
            <a:r>
              <a:rPr lang="ja-JP" altLang="en-US" dirty="0" err="1" smtClean="0">
                <a:latin typeface="Times New Roman" panose="02020603050405020304" pitchFamily="18" charset="0"/>
                <a:ea typeface="ＭＳ Ｐゴシック" panose="020B0600070205080204" pitchFamily="50" charset="-128"/>
                <a:cs typeface="Times New Roman" panose="02020603050405020304" pitchFamily="18" charset="0"/>
              </a:rPr>
              <a:t>での</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品種</a:t>
            </a:r>
            <a:r>
              <a:rPr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rPr>
              <a:t>p</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の最低充足率</a:t>
            </a:r>
            <a:endParaRPr kumimoji="1"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500863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3" name="コンテンツ プレースホルダー 2"/>
          <p:cNvSpPr>
            <a:spLocks noGrp="1"/>
          </p:cNvSpPr>
          <p:nvPr>
            <p:ph idx="1"/>
          </p:nvPr>
        </p:nvSpPr>
        <p:spPr>
          <a:xfrm>
            <a:off x="530027" y="836712"/>
            <a:ext cx="8203381" cy="504056"/>
          </a:xfrm>
        </p:spPr>
        <p:txBody>
          <a:bodyPr>
            <a:normAutofit/>
          </a:bodyPr>
          <a:lstStyle/>
          <a:p>
            <a:r>
              <a:rPr kumimoji="1" lang="ja-JP" altLang="en-US" sz="2400" dirty="0" smtClean="0">
                <a:ea typeface="ＭＳ Ｐゴシック" panose="020B0600070205080204" pitchFamily="50" charset="-128"/>
              </a:rPr>
              <a:t>対象：福島県相馬市</a:t>
            </a:r>
            <a:endParaRPr kumimoji="1" lang="en-US" altLang="ja-JP" sz="2400" dirty="0" smtClean="0">
              <a:ea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89256668"/>
              </p:ext>
            </p:extLst>
          </p:nvPr>
        </p:nvGraphicFramePr>
        <p:xfrm>
          <a:off x="1524000" y="3304728"/>
          <a:ext cx="6096000" cy="731520"/>
        </p:xfrm>
        <a:graphic>
          <a:graphicData uri="http://schemas.openxmlformats.org/drawingml/2006/table">
            <a:tbl>
              <a:tblPr firstRow="1" bandRow="1">
                <a:tableStyleId>{16D9F66E-5EB9-4882-86FB-DCBF35E3C3E4}</a:tableStyleId>
              </a:tblPr>
              <a:tblGrid>
                <a:gridCol w="1219200"/>
                <a:gridCol w="1219200"/>
                <a:gridCol w="1219200"/>
                <a:gridCol w="1219200"/>
                <a:gridCol w="1219200"/>
              </a:tblGrid>
              <a:tr h="357768">
                <a:tc>
                  <a:txBody>
                    <a:bodyPr/>
                    <a:lstStyle/>
                    <a:p>
                      <a:pPr algn="ctr"/>
                      <a:r>
                        <a:rPr kumimoji="1" lang="ja-JP" altLang="en-US" sz="1800" b="0" baseline="0" dirty="0" smtClean="0">
                          <a:latin typeface="Times New Roman" panose="02020603050405020304" pitchFamily="18" charset="0"/>
                          <a:ea typeface="ＭＳ Ｐゴシック" panose="020B0600070205080204" pitchFamily="50" charset="-128"/>
                        </a:rPr>
                        <a:t>米</a:t>
                      </a:r>
                      <a:endParaRPr kumimoji="1" lang="ja-JP" altLang="en-US" sz="1800" b="0" baseline="0" dirty="0">
                        <a:solidFill>
                          <a:schemeClr val="tx1"/>
                        </a:solidFill>
                        <a:latin typeface="Times New Roman" panose="02020603050405020304" pitchFamily="18" charset="0"/>
                        <a:ea typeface="ＭＳ Ｐゴシック" panose="020B0600070205080204" pitchFamily="50" charset="-128"/>
                      </a:endParaRPr>
                    </a:p>
                  </a:txBody>
                  <a:tcPr/>
                </a:tc>
                <a:tc>
                  <a:txBody>
                    <a:bodyPr/>
                    <a:lstStyle/>
                    <a:p>
                      <a:pPr algn="ctr"/>
                      <a:r>
                        <a:rPr kumimoji="1" lang="ja-JP" altLang="en-US" sz="1800" b="0" baseline="0" dirty="0" smtClean="0">
                          <a:latin typeface="Times New Roman" panose="02020603050405020304" pitchFamily="18" charset="0"/>
                          <a:ea typeface="ＭＳ Ｐゴシック" panose="020B0600070205080204" pitchFamily="50" charset="-128"/>
                        </a:rPr>
                        <a:t>お菓子</a:t>
                      </a:r>
                      <a:endParaRPr kumimoji="1" lang="ja-JP" altLang="en-US" sz="1800" b="0" baseline="0" dirty="0">
                        <a:solidFill>
                          <a:schemeClr val="tx1"/>
                        </a:solidFill>
                        <a:latin typeface="Times New Roman" panose="02020603050405020304" pitchFamily="18" charset="0"/>
                        <a:ea typeface="ＭＳ Ｐゴシック" panose="020B0600070205080204" pitchFamily="50" charset="-128"/>
                      </a:endParaRPr>
                    </a:p>
                  </a:txBody>
                  <a:tcPr/>
                </a:tc>
                <a:tc>
                  <a:txBody>
                    <a:bodyPr/>
                    <a:lstStyle/>
                    <a:p>
                      <a:pPr algn="ctr"/>
                      <a:r>
                        <a:rPr kumimoji="1" lang="ja-JP" altLang="en-US" sz="1800" b="0" baseline="0" dirty="0" smtClean="0">
                          <a:latin typeface="Times New Roman" panose="02020603050405020304" pitchFamily="18" charset="0"/>
                          <a:ea typeface="ＭＳ Ｐゴシック" panose="020B0600070205080204" pitchFamily="50" charset="-128"/>
                        </a:rPr>
                        <a:t>水</a:t>
                      </a:r>
                      <a:endParaRPr kumimoji="1" lang="ja-JP" altLang="en-US" sz="1800" b="0" baseline="0" dirty="0">
                        <a:solidFill>
                          <a:schemeClr val="tx1"/>
                        </a:solidFill>
                        <a:latin typeface="Times New Roman" panose="02020603050405020304" pitchFamily="18" charset="0"/>
                        <a:ea typeface="ＭＳ Ｐゴシック" panose="020B0600070205080204" pitchFamily="50" charset="-128"/>
                      </a:endParaRPr>
                    </a:p>
                  </a:txBody>
                  <a:tcPr/>
                </a:tc>
                <a:tc>
                  <a:txBody>
                    <a:bodyPr/>
                    <a:lstStyle/>
                    <a:p>
                      <a:pPr algn="ctr"/>
                      <a:r>
                        <a:rPr kumimoji="1" lang="ja-JP" altLang="en-US" sz="1800" b="0" baseline="0" dirty="0" smtClean="0">
                          <a:latin typeface="Times New Roman" panose="02020603050405020304" pitchFamily="18" charset="0"/>
                          <a:ea typeface="ＭＳ Ｐゴシック" panose="020B0600070205080204" pitchFamily="50" charset="-128"/>
                        </a:rPr>
                        <a:t>おかず</a:t>
                      </a:r>
                      <a:endParaRPr kumimoji="1" lang="ja-JP" altLang="en-US" sz="1800" b="0" baseline="0" dirty="0">
                        <a:solidFill>
                          <a:schemeClr val="tx1"/>
                        </a:solidFill>
                        <a:latin typeface="Times New Roman" panose="02020603050405020304" pitchFamily="18" charset="0"/>
                        <a:ea typeface="ＭＳ Ｐゴシック" panose="020B0600070205080204" pitchFamily="50" charset="-128"/>
                      </a:endParaRPr>
                    </a:p>
                  </a:txBody>
                  <a:tcPr/>
                </a:tc>
                <a:tc>
                  <a:txBody>
                    <a:bodyPr/>
                    <a:lstStyle/>
                    <a:p>
                      <a:pPr algn="ctr"/>
                      <a:r>
                        <a:rPr kumimoji="1" lang="ja-JP" altLang="en-US" sz="1800" b="0" baseline="0" dirty="0" smtClean="0">
                          <a:latin typeface="Times New Roman" panose="02020603050405020304" pitchFamily="18" charset="0"/>
                          <a:ea typeface="ＭＳ Ｐゴシック" panose="020B0600070205080204" pitchFamily="50" charset="-128"/>
                        </a:rPr>
                        <a:t>毛布</a:t>
                      </a:r>
                      <a:endParaRPr kumimoji="1" lang="ja-JP" altLang="en-US" sz="1800" b="0" baseline="0" dirty="0">
                        <a:solidFill>
                          <a:schemeClr val="tx1"/>
                        </a:solidFill>
                        <a:latin typeface="Times New Roman" panose="02020603050405020304" pitchFamily="18" charset="0"/>
                        <a:ea typeface="ＭＳ Ｐゴシック" panose="020B0600070205080204" pitchFamily="50" charset="-128"/>
                      </a:endParaRPr>
                    </a:p>
                  </a:txBody>
                  <a:tcPr/>
                </a:tc>
              </a:tr>
              <a:tr h="317623">
                <a:tc>
                  <a:txBody>
                    <a:bodyPr/>
                    <a:lstStyle/>
                    <a:p>
                      <a:pPr algn="ctr"/>
                      <a:r>
                        <a:rPr kumimoji="1" lang="en-US" altLang="ja-JP" sz="1800" baseline="0" dirty="0" smtClean="0">
                          <a:latin typeface="Times New Roman" panose="02020603050405020304" pitchFamily="18" charset="0"/>
                          <a:ea typeface="ＭＳ Ｐゴシック" panose="020B0600070205080204" pitchFamily="50" charset="-128"/>
                          <a:cs typeface="Times New Roman" panose="02020603050405020304" pitchFamily="18" charset="0"/>
                        </a:rPr>
                        <a:t>1500g</a:t>
                      </a:r>
                      <a:endParaRPr kumimoji="1" lang="ja-JP" altLang="en-US" sz="180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tc>
                <a:tc>
                  <a:txBody>
                    <a:bodyPr/>
                    <a:lstStyle/>
                    <a:p>
                      <a:pPr algn="ctr"/>
                      <a:r>
                        <a:rPr kumimoji="1" lang="en-US" altLang="ja-JP" sz="1800" baseline="0" dirty="0" smtClean="0">
                          <a:latin typeface="Times New Roman" panose="02020603050405020304" pitchFamily="18" charset="0"/>
                          <a:ea typeface="ＭＳ Ｐゴシック" panose="020B0600070205080204" pitchFamily="50" charset="-128"/>
                          <a:cs typeface="Times New Roman" panose="02020603050405020304" pitchFamily="18" charset="0"/>
                        </a:rPr>
                        <a:t>300g</a:t>
                      </a:r>
                      <a:endParaRPr kumimoji="1" lang="ja-JP" altLang="en-US" sz="180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tc>
                <a:tc>
                  <a:txBody>
                    <a:bodyPr/>
                    <a:lstStyle/>
                    <a:p>
                      <a:pPr algn="ctr"/>
                      <a:r>
                        <a:rPr kumimoji="1" lang="en-US" altLang="ja-JP" sz="1800" baseline="0" dirty="0" smtClean="0">
                          <a:latin typeface="Times New Roman" panose="02020603050405020304" pitchFamily="18" charset="0"/>
                          <a:ea typeface="ＭＳ Ｐゴシック" panose="020B0600070205080204" pitchFamily="50" charset="-128"/>
                          <a:cs typeface="Times New Roman" panose="02020603050405020304" pitchFamily="18" charset="0"/>
                        </a:rPr>
                        <a:t>1500ml</a:t>
                      </a:r>
                      <a:endParaRPr kumimoji="1" lang="ja-JP" altLang="en-US" sz="180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tc>
                <a:tc>
                  <a:txBody>
                    <a:bodyPr/>
                    <a:lstStyle/>
                    <a:p>
                      <a:pPr algn="ctr"/>
                      <a:r>
                        <a:rPr kumimoji="1" lang="en-US" altLang="ja-JP" sz="1800" baseline="0" dirty="0" smtClean="0">
                          <a:latin typeface="Times New Roman" panose="02020603050405020304" pitchFamily="18" charset="0"/>
                          <a:ea typeface="ＭＳ Ｐゴシック" panose="020B0600070205080204" pitchFamily="50" charset="-128"/>
                          <a:cs typeface="Times New Roman" panose="02020603050405020304" pitchFamily="18" charset="0"/>
                        </a:rPr>
                        <a:t>300g</a:t>
                      </a:r>
                      <a:endParaRPr kumimoji="1" lang="ja-JP" altLang="en-US" sz="180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tc>
                <a:tc>
                  <a:txBody>
                    <a:bodyPr/>
                    <a:lstStyle/>
                    <a:p>
                      <a:pPr algn="ctr"/>
                      <a:r>
                        <a:rPr kumimoji="1" lang="en-US" altLang="ja-JP" sz="1800" baseline="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1800" baseline="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枚</a:t>
                      </a:r>
                      <a:endParaRPr kumimoji="1" lang="ja-JP" altLang="en-US" sz="1800" baseline="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a:txBody>
                  <a:tcPr/>
                </a:tc>
              </a:tr>
            </a:tbl>
          </a:graphicData>
        </a:graphic>
      </p:graphicFrame>
      <p:sp>
        <p:nvSpPr>
          <p:cNvPr id="9" name="テキスト ボックス 8"/>
          <p:cNvSpPr txBox="1"/>
          <p:nvPr/>
        </p:nvSpPr>
        <p:spPr>
          <a:xfrm>
            <a:off x="3203848" y="2996952"/>
            <a:ext cx="2736304" cy="307777"/>
          </a:xfrm>
          <a:prstGeom prst="rect">
            <a:avLst/>
          </a:prstGeom>
          <a:noFill/>
        </p:spPr>
        <p:txBody>
          <a:bodyPr wrap="square" rtlCol="0">
            <a:spAutoFit/>
          </a:bodyPr>
          <a:lstStyle/>
          <a:p>
            <a:r>
              <a:rPr kumimoji="1" lang="ja-JP" altLang="en-US" sz="1400" dirty="0" smtClean="0">
                <a:latin typeface="Times New Roman" panose="02020603050405020304" pitchFamily="18" charset="0"/>
                <a:ea typeface="ＭＳ Ｐゴシック" panose="020B0600070205080204" pitchFamily="50" charset="-128"/>
              </a:rPr>
              <a:t>表</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人</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期（</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日）あたりの需要量</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 name="テキスト ボックス 3"/>
          <p:cNvSpPr txBox="1"/>
          <p:nvPr/>
        </p:nvSpPr>
        <p:spPr>
          <a:xfrm>
            <a:off x="530027" y="4365103"/>
            <a:ext cx="8280920" cy="1200329"/>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latin typeface="Times New Roman" panose="02020603050405020304" pitchFamily="18" charset="0"/>
                <a:ea typeface="ＭＳ Ｐゴシック" panose="020B0600070205080204" pitchFamily="50" charset="-128"/>
              </a:rPr>
              <a:t>2</a:t>
            </a:r>
            <a:r>
              <a:rPr lang="ja-JP" altLang="en-US" sz="2400" dirty="0">
                <a:latin typeface="Times New Roman" panose="02020603050405020304" pitchFamily="18" charset="0"/>
                <a:ea typeface="ＭＳ Ｐゴシック" panose="020B0600070205080204" pitchFamily="50" charset="-128"/>
              </a:rPr>
              <a:t>次集積所から避難所までの車両による所要時間：</a:t>
            </a:r>
            <a:endParaRPr lang="en-US" altLang="ja-JP" sz="2400" dirty="0">
              <a:latin typeface="Times New Roman" panose="02020603050405020304" pitchFamily="18" charset="0"/>
              <a:ea typeface="ＭＳ Ｐゴシック" panose="020B0600070205080204" pitchFamily="50" charset="-128"/>
            </a:endParaRPr>
          </a:p>
          <a:p>
            <a:r>
              <a:rPr lang="ja-JP" altLang="en-US" sz="2400" dirty="0">
                <a:latin typeface="Times New Roman" panose="02020603050405020304" pitchFamily="18" charset="0"/>
                <a:ea typeface="ＭＳ Ｐゴシック" panose="020B0600070205080204" pitchFamily="50" charset="-128"/>
              </a:rPr>
              <a:t>　</a:t>
            </a:r>
            <a:r>
              <a:rPr lang="en-US" altLang="ja-JP" sz="2400" dirty="0">
                <a:latin typeface="Times New Roman" panose="02020603050405020304" pitchFamily="18" charset="0"/>
                <a:ea typeface="ＭＳ Ｐゴシック" panose="020B0600070205080204" pitchFamily="50" charset="-128"/>
              </a:rPr>
              <a:t>2</a:t>
            </a:r>
            <a:r>
              <a:rPr lang="ja-JP" altLang="en-US" sz="2400" dirty="0">
                <a:latin typeface="Times New Roman" panose="02020603050405020304" pitchFamily="18" charset="0"/>
                <a:ea typeface="ＭＳ Ｐゴシック" panose="020B0600070205080204" pitchFamily="50" charset="-128"/>
              </a:rPr>
              <a:t>次集積所を相馬市役所とし，各避難所までの車両での移動にかかる時間は，</a:t>
            </a:r>
            <a:r>
              <a:rPr lang="en-US" altLang="ja-JP" sz="2400" dirty="0">
                <a:latin typeface="Times New Roman" panose="02020603050405020304" pitchFamily="18" charset="0"/>
                <a:ea typeface="ＭＳ Ｐゴシック" panose="020B0600070205080204" pitchFamily="50" charset="-128"/>
              </a:rPr>
              <a:t>Google Map</a:t>
            </a:r>
            <a:r>
              <a:rPr lang="ja-JP" altLang="en-US" sz="2400" dirty="0">
                <a:latin typeface="Times New Roman" panose="02020603050405020304" pitchFamily="18" charset="0"/>
                <a:ea typeface="ＭＳ Ｐゴシック" panose="020B0600070205080204" pitchFamily="50" charset="-128"/>
              </a:rPr>
              <a:t>を用いて</a:t>
            </a:r>
            <a:r>
              <a:rPr lang="ja-JP" altLang="en-US" sz="2400" dirty="0" smtClean="0">
                <a:latin typeface="Times New Roman" panose="02020603050405020304" pitchFamily="18" charset="0"/>
                <a:ea typeface="ＭＳ Ｐゴシック" panose="020B0600070205080204" pitchFamily="50" charset="-128"/>
              </a:rPr>
              <a:t>調査</a:t>
            </a:r>
            <a:endParaRPr lang="en-US" altLang="ja-JP" sz="2400" dirty="0">
              <a:latin typeface="Times New Roman" panose="02020603050405020304" pitchFamily="18" charset="0"/>
              <a:ea typeface="ＭＳ Ｐゴシック" panose="020B0600070205080204" pitchFamily="50" charset="-128"/>
            </a:endParaRPr>
          </a:p>
        </p:txBody>
      </p:sp>
      <p:sp>
        <p:nvSpPr>
          <p:cNvPr id="7" name="テキスト ボックス 6"/>
          <p:cNvSpPr txBox="1"/>
          <p:nvPr/>
        </p:nvSpPr>
        <p:spPr>
          <a:xfrm>
            <a:off x="530027" y="5661248"/>
            <a:ext cx="8280920" cy="461665"/>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err="1" smtClean="0">
                <a:latin typeface="Times New Roman" panose="02020603050405020304" pitchFamily="18" charset="0"/>
                <a:ea typeface="ＭＳ Ｐゴシック" panose="020B0600070205080204" pitchFamily="50" charset="-128"/>
              </a:rPr>
              <a:t>Gurobi</a:t>
            </a:r>
            <a:r>
              <a:rPr lang="ja-JP" altLang="en-US" sz="2400" dirty="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Optimizer 6.5.0</a:t>
            </a:r>
            <a:r>
              <a:rPr lang="ja-JP" altLang="en-US" sz="2400" dirty="0">
                <a:latin typeface="Times New Roman" panose="02020603050405020304" pitchFamily="18" charset="0"/>
                <a:ea typeface="ＭＳ Ｐゴシック" panose="020B0600070205080204" pitchFamily="50" charset="-128"/>
              </a:rPr>
              <a:t>を</a:t>
            </a:r>
            <a:r>
              <a:rPr lang="ja-JP" altLang="en-US" sz="2400" dirty="0" smtClean="0">
                <a:latin typeface="Times New Roman" panose="02020603050405020304" pitchFamily="18" charset="0"/>
                <a:ea typeface="ＭＳ Ｐゴシック" panose="020B0600070205080204" pitchFamily="50" charset="-128"/>
              </a:rPr>
              <a:t>用いて数値実験</a:t>
            </a:r>
            <a:endParaRPr lang="en-US" altLang="ja-JP" sz="2400" dirty="0">
              <a:latin typeface="Times New Roman" panose="02020603050405020304" pitchFamily="18" charset="0"/>
              <a:ea typeface="ＭＳ Ｐゴシック" panose="020B0600070205080204" pitchFamily="50" charset="-128"/>
            </a:endParaRPr>
          </a:p>
        </p:txBody>
      </p:sp>
      <p:sp>
        <p:nvSpPr>
          <p:cNvPr id="10" name="テキスト ボックス 9"/>
          <p:cNvSpPr txBox="1"/>
          <p:nvPr/>
        </p:nvSpPr>
        <p:spPr>
          <a:xfrm>
            <a:off x="530027" y="1427292"/>
            <a:ext cx="8280920" cy="1569660"/>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救援</a:t>
            </a:r>
            <a:r>
              <a:rPr lang="ja-JP" altLang="en-US" sz="2400" dirty="0">
                <a:latin typeface="Times New Roman" panose="02020603050405020304" pitchFamily="18" charset="0"/>
                <a:ea typeface="ＭＳ Ｐゴシック" panose="020B0600070205080204" pitchFamily="50" charset="-128"/>
              </a:rPr>
              <a:t>物資</a:t>
            </a:r>
            <a:r>
              <a:rPr lang="ja-JP" altLang="en-US" sz="2400" dirty="0" smtClean="0">
                <a:latin typeface="Times New Roman" panose="02020603050405020304" pitchFamily="18" charset="0"/>
                <a:ea typeface="ＭＳ Ｐゴシック" panose="020B0600070205080204" pitchFamily="50" charset="-128"/>
              </a:rPr>
              <a:t>：</a:t>
            </a:r>
            <a:r>
              <a:rPr lang="en-US" altLang="ja-JP" sz="2400" dirty="0" smtClean="0">
                <a:latin typeface="Times New Roman" panose="02020603050405020304" pitchFamily="18" charset="0"/>
                <a:ea typeface="ＭＳ Ｐゴシック" panose="020B0600070205080204" pitchFamily="50" charset="-128"/>
              </a:rPr>
              <a:t>5</a:t>
            </a:r>
            <a:r>
              <a:rPr lang="ja-JP" altLang="en-US" sz="2400" dirty="0">
                <a:latin typeface="Times New Roman" panose="02020603050405020304" pitchFamily="18" charset="0"/>
                <a:ea typeface="ＭＳ Ｐゴシック" panose="020B0600070205080204" pitchFamily="50" charset="-128"/>
              </a:rPr>
              <a:t>品種</a:t>
            </a:r>
            <a:endParaRPr lang="en-US" altLang="ja-JP" sz="2400" dirty="0">
              <a:latin typeface="Times New Roman" panose="02020603050405020304" pitchFamily="18" charset="0"/>
              <a:ea typeface="ＭＳ Ｐゴシック" panose="020B0600070205080204" pitchFamily="50" charset="-128"/>
            </a:endParaRPr>
          </a:p>
          <a:p>
            <a:r>
              <a:rPr lang="ja-JP" altLang="en-US" sz="2400" dirty="0">
                <a:latin typeface="Times New Roman" panose="02020603050405020304" pitchFamily="18" charset="0"/>
                <a:ea typeface="ＭＳ Ｐゴシック" panose="020B0600070205080204" pitchFamily="50" charset="-128"/>
              </a:rPr>
              <a:t>　需要は水，米といった食糧から日用品までさまざま</a:t>
            </a:r>
            <a:endParaRPr lang="en-US" altLang="ja-JP" sz="2400" dirty="0">
              <a:latin typeface="Times New Roman" panose="02020603050405020304" pitchFamily="18" charset="0"/>
              <a:ea typeface="ＭＳ Ｐゴシック" panose="020B0600070205080204" pitchFamily="50" charset="-128"/>
            </a:endParaRPr>
          </a:p>
          <a:p>
            <a:r>
              <a:rPr lang="ja-JP" altLang="en-US" sz="2400" dirty="0">
                <a:latin typeface="Times New Roman" panose="02020603050405020304" pitchFamily="18" charset="0"/>
                <a:ea typeface="ＭＳ Ｐゴシック" panose="020B0600070205080204" pitchFamily="50" charset="-128"/>
              </a:rPr>
              <a:t>→ 米，お菓子，水，おかず，毛布 の</a:t>
            </a:r>
            <a:r>
              <a:rPr lang="en-US" altLang="ja-JP" sz="2400" dirty="0">
                <a:latin typeface="Times New Roman" panose="02020603050405020304" pitchFamily="18" charset="0"/>
                <a:ea typeface="ＭＳ Ｐゴシック" panose="020B0600070205080204" pitchFamily="50" charset="-128"/>
              </a:rPr>
              <a:t>5</a:t>
            </a:r>
            <a:r>
              <a:rPr lang="ja-JP" altLang="en-US" sz="2400" dirty="0">
                <a:latin typeface="Times New Roman" panose="02020603050405020304" pitchFamily="18" charset="0"/>
                <a:ea typeface="ＭＳ Ｐゴシック" panose="020B0600070205080204" pitchFamily="50" charset="-128"/>
              </a:rPr>
              <a:t>品種とした</a:t>
            </a:r>
            <a:endParaRPr lang="en-US" altLang="ja-JP" sz="2400" dirty="0">
              <a:latin typeface="Times New Roman" panose="02020603050405020304" pitchFamily="18" charset="0"/>
              <a:ea typeface="ＭＳ Ｐゴシック" panose="020B0600070205080204" pitchFamily="50" charset="-128"/>
            </a:endParaRPr>
          </a:p>
          <a:p>
            <a:r>
              <a:rPr lang="ja-JP" altLang="en-US" sz="2400" dirty="0">
                <a:latin typeface="Times New Roman" panose="02020603050405020304" pitchFamily="18" charset="0"/>
                <a:ea typeface="ＭＳ Ｐゴシック" panose="020B0600070205080204" pitchFamily="50" charset="-128"/>
              </a:rPr>
              <a:t>　  各品種の</a:t>
            </a:r>
            <a:r>
              <a:rPr lang="en-US" altLang="ja-JP" sz="2400" dirty="0">
                <a:latin typeface="Times New Roman" panose="02020603050405020304" pitchFamily="18" charset="0"/>
                <a:ea typeface="ＭＳ Ｐゴシック" panose="020B0600070205080204" pitchFamily="50" charset="-128"/>
              </a:rPr>
              <a:t>1</a:t>
            </a:r>
            <a:r>
              <a:rPr lang="ja-JP" altLang="en-US" sz="2400" dirty="0">
                <a:latin typeface="Times New Roman" panose="02020603050405020304" pitchFamily="18" charset="0"/>
                <a:ea typeface="ＭＳ Ｐゴシック" panose="020B0600070205080204" pitchFamily="50" charset="-128"/>
              </a:rPr>
              <a:t>人</a:t>
            </a:r>
            <a:r>
              <a:rPr lang="en-US" altLang="ja-JP" sz="2400" dirty="0">
                <a:latin typeface="Times New Roman" panose="02020603050405020304" pitchFamily="18" charset="0"/>
                <a:ea typeface="ＭＳ Ｐゴシック" panose="020B0600070205080204" pitchFamily="50" charset="-128"/>
              </a:rPr>
              <a:t>1</a:t>
            </a:r>
            <a:r>
              <a:rPr lang="ja-JP" altLang="en-US" sz="2400" dirty="0" smtClean="0">
                <a:latin typeface="Times New Roman" panose="02020603050405020304" pitchFamily="18" charset="0"/>
                <a:ea typeface="ＭＳ Ｐゴシック" panose="020B0600070205080204" pitchFamily="50" charset="-128"/>
              </a:rPr>
              <a:t>期</a:t>
            </a:r>
            <a:r>
              <a:rPr lang="ja-JP" altLang="en-US" sz="2400" dirty="0">
                <a:latin typeface="Times New Roman" panose="02020603050405020304" pitchFamily="18" charset="0"/>
                <a:ea typeface="ＭＳ Ｐゴシック" panose="020B0600070205080204" pitchFamily="50" charset="-128"/>
              </a:rPr>
              <a:t>（</a:t>
            </a:r>
            <a:r>
              <a:rPr lang="en-US" altLang="ja-JP" sz="2400" dirty="0" smtClean="0">
                <a:latin typeface="Times New Roman" panose="02020603050405020304" pitchFamily="18" charset="0"/>
                <a:ea typeface="ＭＳ Ｐゴシック" panose="020B0600070205080204" pitchFamily="50" charset="-128"/>
              </a:rPr>
              <a:t>1</a:t>
            </a:r>
            <a:r>
              <a:rPr lang="ja-JP" altLang="en-US" sz="2400" dirty="0" smtClean="0">
                <a:latin typeface="Times New Roman" panose="02020603050405020304" pitchFamily="18" charset="0"/>
                <a:ea typeface="ＭＳ Ｐゴシック" panose="020B0600070205080204" pitchFamily="50" charset="-128"/>
              </a:rPr>
              <a:t>日</a:t>
            </a:r>
            <a:r>
              <a:rPr lang="ja-JP" altLang="en-US" sz="2400" dirty="0">
                <a:latin typeface="Times New Roman" panose="02020603050405020304" pitchFamily="18" charset="0"/>
                <a:ea typeface="ＭＳ Ｐゴシック" panose="020B0600070205080204" pitchFamily="50" charset="-128"/>
              </a:rPr>
              <a:t>）</a:t>
            </a:r>
            <a:r>
              <a:rPr lang="ja-JP" altLang="en-US" sz="2400" dirty="0" smtClean="0">
                <a:latin typeface="Times New Roman" panose="02020603050405020304" pitchFamily="18" charset="0"/>
                <a:ea typeface="ＭＳ Ｐゴシック" panose="020B0600070205080204" pitchFamily="50" charset="-128"/>
              </a:rPr>
              <a:t>あたり</a:t>
            </a:r>
            <a:r>
              <a:rPr lang="ja-JP" altLang="en-US" sz="2400" dirty="0">
                <a:latin typeface="Times New Roman" panose="02020603050405020304" pitchFamily="18" charset="0"/>
                <a:ea typeface="ＭＳ Ｐゴシック" panose="020B0600070205080204" pitchFamily="50" charset="-128"/>
              </a:rPr>
              <a:t>に必要とする量</a:t>
            </a:r>
            <a:endParaRPr lang="en-US" altLang="ja-JP" sz="2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4053063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23528" y="764704"/>
            <a:ext cx="8280920" cy="461665"/>
          </a:xfrm>
          <a:prstGeom prst="rect">
            <a:avLst/>
          </a:prstGeom>
          <a:noFill/>
        </p:spPr>
        <p:txBody>
          <a:bodyPr wrap="square" rtlCol="0">
            <a:spAutoFit/>
          </a:bodyPr>
          <a:lstStyle/>
          <a:p>
            <a:pPr marL="342900" indent="-342900">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パラメータの設定</a:t>
            </a:r>
            <a:endParaRPr lang="en-US" altLang="ja-JP" sz="2400" dirty="0">
              <a:latin typeface="Times New Roman" panose="02020603050405020304" pitchFamily="18"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ja-JP" altLang="en-US" dirty="0" smtClean="0"/>
              <a:t>パラメータの設定</a:t>
            </a:r>
            <a:endParaRPr kumimoji="1" lang="ja-JP" altLang="en-US" dirty="0"/>
          </a:p>
        </p:txBody>
      </p:sp>
      <p:sp>
        <p:nvSpPr>
          <p:cNvPr id="18" name="テキスト ボックス 17"/>
          <p:cNvSpPr txBox="1"/>
          <p:nvPr/>
        </p:nvSpPr>
        <p:spPr>
          <a:xfrm>
            <a:off x="1619672" y="3573017"/>
            <a:ext cx="5904656"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表</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1400" dirty="0" smtClean="0">
                <a:latin typeface="Times New Roman" panose="02020603050405020304" pitchFamily="18" charset="0"/>
                <a:ea typeface="ＭＳ Ｐゴシック" panose="020B0600070205080204" pitchFamily="50" charset="-128"/>
              </a:rPr>
              <a:t>　避難所ごとの避難者数，需要量，</a:t>
            </a:r>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kumimoji="1" lang="ja-JP" altLang="en-US" sz="1400" dirty="0" smtClean="0">
                <a:latin typeface="Times New Roman" panose="02020603050405020304" pitchFamily="18" charset="0"/>
                <a:ea typeface="ＭＳ Ｐゴシック" panose="020B0600070205080204" pitchFamily="50" charset="-128"/>
              </a:rPr>
              <a:t>次集積所からの車両による所要時間</a:t>
            </a:r>
            <a:endParaRPr kumimoji="1" lang="ja-JP" altLang="en-US" sz="1400" dirty="0">
              <a:latin typeface="Times New Roman" panose="02020603050405020304" pitchFamily="18" charset="0"/>
              <a:ea typeface="ＭＳ Ｐゴシック" panose="020B0600070205080204" pitchFamily="50" charset="-128"/>
            </a:endParaRPr>
          </a:p>
        </p:txBody>
      </p:sp>
      <p:sp>
        <p:nvSpPr>
          <p:cNvPr id="19" name="テキスト ボックス 18"/>
          <p:cNvSpPr txBox="1"/>
          <p:nvPr/>
        </p:nvSpPr>
        <p:spPr>
          <a:xfrm>
            <a:off x="539553" y="1143794"/>
            <a:ext cx="8109148" cy="1938992"/>
          </a:xfrm>
          <a:prstGeom prst="rect">
            <a:avLst/>
          </a:prstGeom>
          <a:noFill/>
        </p:spPr>
        <p:txBody>
          <a:bodyPr wrap="square" rtlCol="0">
            <a:spAutoFit/>
          </a:bodyPr>
          <a:lstStyle/>
          <a:p>
            <a:pPr marL="342900" indent="-342900">
              <a:buClr>
                <a:schemeClr val="tx1"/>
              </a:buClr>
              <a:buFont typeface="Arial" panose="020B0604020202020204" pitchFamily="34" charset="0"/>
              <a:buChar char="•"/>
            </a:pPr>
            <a:r>
              <a:rPr kumimoji="1" lang="ja-JP" altLang="en-US" sz="2000" dirty="0" smtClean="0">
                <a:solidFill>
                  <a:srgbClr val="FF0000"/>
                </a:solidFill>
                <a:latin typeface="Times New Roman" panose="02020603050405020304" pitchFamily="18" charset="0"/>
                <a:ea typeface="ＭＳ Ｐゴシック" panose="020B0600070205080204" pitchFamily="50" charset="-128"/>
              </a:rPr>
              <a:t>物資の単位あたりの重量</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000" i="1" dirty="0" err="1" smtClean="0">
                <a:latin typeface="Times New Roman" panose="02020603050405020304" pitchFamily="18" charset="0"/>
                <a:ea typeface="ＭＳ Ｐゴシック" panose="020B0600070205080204" pitchFamily="50" charset="-128"/>
                <a:cs typeface="Times New Roman" panose="02020603050405020304" pitchFamily="18" charset="0"/>
              </a:rPr>
              <a:t>w</a:t>
            </a:r>
            <a:r>
              <a:rPr lang="en-US" altLang="ja-JP" sz="2000" i="1" baseline="-25000" dirty="0" err="1" smtClean="0">
                <a:latin typeface="Times New Roman" panose="02020603050405020304" pitchFamily="18" charset="0"/>
                <a:ea typeface="ＭＳ Ｐゴシック" panose="020B0600070205080204" pitchFamily="50" charset="-128"/>
                <a:cs typeface="Times New Roman" panose="02020603050405020304" pitchFamily="18" charset="0"/>
              </a:rPr>
              <a:t>p</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r>
              <a:rPr lang="ja-JP" altLang="en-US" sz="2000" dirty="0" smtClean="0">
                <a:latin typeface="Times New Roman" panose="02020603050405020304" pitchFamily="18" charset="0"/>
                <a:ea typeface="ＭＳ Ｐゴシック" panose="020B0600070205080204" pitchFamily="50" charset="-128"/>
              </a:rPr>
              <a:t>　</a:t>
            </a:r>
            <a:r>
              <a:rPr lang="ja-JP" altLang="en-US" dirty="0" smtClean="0">
                <a:latin typeface="Times New Roman" panose="02020603050405020304" pitchFamily="18" charset="0"/>
                <a:ea typeface="ＭＳ Ｐゴシック" panose="020B0600070205080204" pitchFamily="50" charset="-128"/>
              </a:rPr>
              <a:t>米</a:t>
            </a:r>
            <a:r>
              <a:rPr lang="ja-JP" altLang="en-US" dirty="0">
                <a:latin typeface="Times New Roman" panose="02020603050405020304" pitchFamily="18" charset="0"/>
                <a:ea typeface="ＭＳ Ｐゴシック" panose="020B0600070205080204" pitchFamily="50" charset="-128"/>
              </a:rPr>
              <a:t>：</a:t>
            </a:r>
            <a:r>
              <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rPr>
              <a:t>30kg</a:t>
            </a:r>
            <a:r>
              <a:rPr lang="ja-JP" altLang="en-US" dirty="0" err="1">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お菓子：</a:t>
            </a:r>
            <a:r>
              <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rPr>
              <a:t>1kg</a:t>
            </a:r>
            <a:r>
              <a:rPr lang="ja-JP" altLang="en-US" dirty="0" err="1">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水：</a:t>
            </a:r>
            <a:r>
              <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rPr>
              <a:t>12kg</a:t>
            </a:r>
            <a:r>
              <a:rPr lang="ja-JP" altLang="en-US" dirty="0" err="1">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おかず：</a:t>
            </a:r>
            <a:r>
              <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rPr>
              <a:t>2.4kg</a:t>
            </a:r>
            <a:r>
              <a:rPr lang="ja-JP" altLang="en-US" dirty="0" err="1">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毛布：</a:t>
            </a:r>
            <a:r>
              <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rPr>
              <a:t>1kg</a:t>
            </a:r>
            <a:endParaRPr lang="en-US" altLang="ja-JP" sz="2000" dirty="0">
              <a:latin typeface="Times New Roman" panose="02020603050405020304" pitchFamily="18" charset="0"/>
              <a:ea typeface="ＭＳ Ｐゴシック" panose="020B0600070205080204" pitchFamily="50" charset="-128"/>
              <a:cs typeface="Times New Roman" panose="02020603050405020304" pitchFamily="18" charset="0"/>
            </a:endParaRPr>
          </a:p>
          <a:p>
            <a:pPr marL="342900" indent="-342900">
              <a:buClr>
                <a:schemeClr val="tx1"/>
              </a:buClr>
              <a:buFont typeface="Arial" panose="020B0604020202020204" pitchFamily="34" charset="0"/>
              <a:buChar char="•"/>
            </a:pPr>
            <a:r>
              <a:rPr lang="ja-JP" altLang="en-US" sz="2000" dirty="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供給</a:t>
            </a:r>
            <a:r>
              <a:rPr lang="ja-JP" altLang="en-US" sz="2000" dirty="0" smtClean="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可能量</a:t>
            </a:r>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000" i="1" dirty="0" err="1">
                <a:latin typeface="Times New Roman" panose="02020603050405020304" pitchFamily="18" charset="0"/>
                <a:ea typeface="ＭＳ Ｐゴシック" panose="020B0600070205080204" pitchFamily="50" charset="-128"/>
                <a:cs typeface="Times New Roman" panose="02020603050405020304" pitchFamily="18" charset="0"/>
              </a:rPr>
              <a:t>S</a:t>
            </a:r>
            <a:r>
              <a:rPr lang="en-US" altLang="ja-JP" sz="2000" i="1" baseline="-25000" dirty="0" err="1">
                <a:latin typeface="Times New Roman" panose="02020603050405020304" pitchFamily="18" charset="0"/>
                <a:ea typeface="ＭＳ Ｐゴシック" panose="020B0600070205080204" pitchFamily="50" charset="-128"/>
                <a:cs typeface="Times New Roman" panose="02020603050405020304" pitchFamily="18" charset="0"/>
              </a:rPr>
              <a:t>p</a:t>
            </a:r>
            <a:r>
              <a:rPr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en-US" altLang="ja-JP" sz="2000" dirty="0">
              <a:latin typeface="Times New Roman" panose="02020603050405020304" pitchFamily="18" charset="0"/>
              <a:ea typeface="ＭＳ Ｐゴシック" panose="020B0600070205080204" pitchFamily="50" charset="-128"/>
              <a:cs typeface="Times New Roman" panose="02020603050405020304" pitchFamily="18" charset="0"/>
            </a:endParaRPr>
          </a:p>
          <a:p>
            <a:r>
              <a:rPr lang="ja-JP" altLang="en-US" sz="2000" dirty="0" smtClean="0">
                <a:latin typeface="Times New Roman" panose="02020603050405020304" pitchFamily="18" charset="0"/>
                <a:ea typeface="ＭＳ Ｐゴシック" panose="020B0600070205080204" pitchFamily="50" charset="-128"/>
              </a:rPr>
              <a:t>　</a:t>
            </a:r>
            <a:r>
              <a:rPr lang="ja-JP" altLang="en-US" dirty="0" smtClean="0">
                <a:latin typeface="Times New Roman" panose="02020603050405020304" pitchFamily="18" charset="0"/>
                <a:ea typeface="ＭＳ Ｐゴシック" panose="020B0600070205080204" pitchFamily="50" charset="-128"/>
              </a:rPr>
              <a:t>米：</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100</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単位</a:t>
            </a:r>
            <a:r>
              <a:rPr lang="ja-JP" altLang="en-US" dirty="0" smtClean="0">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お菓子</a:t>
            </a:r>
            <a:r>
              <a:rPr lang="ja-JP" altLang="en-US" dirty="0" smtClean="0">
                <a:latin typeface="Times New Roman" panose="02020603050405020304" pitchFamily="18" charset="0"/>
                <a:ea typeface="ＭＳ Ｐゴシック" panose="020B0600070205080204" pitchFamily="50" charset="-128"/>
              </a:rPr>
              <a:t>：</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590</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単位</a:t>
            </a:r>
            <a:r>
              <a:rPr lang="ja-JP" altLang="en-US" dirty="0" smtClean="0">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水</a:t>
            </a:r>
            <a:r>
              <a:rPr lang="ja-JP" altLang="en-US" dirty="0" smtClean="0">
                <a:latin typeface="Times New Roman" panose="02020603050405020304" pitchFamily="18" charset="0"/>
                <a:ea typeface="ＭＳ Ｐゴシック" panose="020B0600070205080204" pitchFamily="50" charset="-128"/>
              </a:rPr>
              <a:t>：</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290</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単位</a:t>
            </a:r>
            <a:r>
              <a:rPr lang="ja-JP" altLang="en-US" dirty="0" smtClean="0">
                <a:latin typeface="Times New Roman" panose="02020603050405020304" pitchFamily="18" charset="0"/>
                <a:ea typeface="ＭＳ Ｐゴシック" panose="020B0600070205080204" pitchFamily="50" charset="-128"/>
              </a:rPr>
              <a:t>，</a:t>
            </a:r>
            <a:r>
              <a:rPr lang="ja-JP" altLang="en-US" dirty="0">
                <a:latin typeface="Times New Roman" panose="02020603050405020304" pitchFamily="18" charset="0"/>
                <a:ea typeface="ＭＳ Ｐゴシック" panose="020B0600070205080204" pitchFamily="50" charset="-128"/>
              </a:rPr>
              <a:t>おかず</a:t>
            </a:r>
            <a:r>
              <a:rPr lang="ja-JP" altLang="en-US" dirty="0" smtClean="0">
                <a:latin typeface="Times New Roman" panose="02020603050405020304" pitchFamily="18" charset="0"/>
                <a:ea typeface="ＭＳ Ｐゴシック" panose="020B0600070205080204" pitchFamily="50" charset="-128"/>
              </a:rPr>
              <a:t>：</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250</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単位</a:t>
            </a:r>
            <a:r>
              <a:rPr lang="ja-JP" altLang="en-US" dirty="0" smtClean="0">
                <a:latin typeface="Times New Roman" panose="02020603050405020304" pitchFamily="18" charset="0"/>
                <a:ea typeface="ＭＳ Ｐゴシック" panose="020B0600070205080204" pitchFamily="50" charset="-128"/>
              </a:rPr>
              <a:t>，毛布：</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190</a:t>
            </a:r>
            <a:r>
              <a:rPr lang="ja-JP" altLang="en-US" dirty="0" smtClean="0">
                <a:latin typeface="Times New Roman" panose="02020603050405020304" pitchFamily="18" charset="0"/>
                <a:ea typeface="ＭＳ Ｐゴシック" panose="020B0600070205080204" pitchFamily="50" charset="-128"/>
              </a:rPr>
              <a:t>単位</a:t>
            </a:r>
            <a:endParaRPr lang="en-US" altLang="ja-JP" dirty="0">
              <a:latin typeface="Times New Roman" panose="02020603050405020304" pitchFamily="18" charset="0"/>
              <a:ea typeface="ＭＳ Ｐゴシック" panose="020B0600070205080204" pitchFamily="50" charset="-128"/>
              <a:cs typeface="Times New Roman" panose="02020603050405020304" pitchFamily="18" charset="0"/>
            </a:endParaRPr>
          </a:p>
          <a:p>
            <a:pPr marL="342900" indent="-342900">
              <a:buClr>
                <a:schemeClr val="tx1"/>
              </a:buClr>
              <a:buFont typeface="Arial" panose="020B0604020202020204" pitchFamily="34" charset="0"/>
              <a:buChar char="•"/>
            </a:pPr>
            <a:r>
              <a:rPr kumimoji="1" lang="ja-JP" altLang="en-US" sz="2000" dirty="0" smtClean="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利用可能なトラック台数</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000" i="1" dirty="0">
                <a:latin typeface="Times New Roman" panose="02020603050405020304" pitchFamily="18" charset="0"/>
                <a:ea typeface="ＭＳ Ｐゴシック" panose="020B0600070205080204" pitchFamily="50" charset="-128"/>
                <a:cs typeface="Times New Roman" panose="02020603050405020304" pitchFamily="18" charset="0"/>
              </a:rPr>
              <a:t>K</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15</a:t>
            </a:r>
            <a:r>
              <a:rPr kumimoji="1"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台</a:t>
            </a:r>
            <a:endPar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marL="342900" indent="-342900">
              <a:buClr>
                <a:schemeClr val="tx1"/>
              </a:buClr>
              <a:buFont typeface="Arial" panose="020B0604020202020204" pitchFamily="34" charset="0"/>
              <a:buChar char="•"/>
            </a:pPr>
            <a:r>
              <a:rPr kumimoji="1" lang="ja-JP" altLang="en-US" sz="2000" dirty="0" smtClean="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トラック</a:t>
            </a:r>
            <a:r>
              <a:rPr kumimoji="1" lang="en-US" altLang="ja-JP" sz="2000" dirty="0" smtClean="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2000" dirty="0" smtClean="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台あたりの容量</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000" i="1" dirty="0">
                <a:latin typeface="Times New Roman" panose="02020603050405020304" pitchFamily="18" charset="0"/>
                <a:ea typeface="ＭＳ Ｐゴシック" panose="020B0600070205080204" pitchFamily="50" charset="-128"/>
                <a:cs typeface="Times New Roman" panose="02020603050405020304" pitchFamily="18" charset="0"/>
              </a:rPr>
              <a:t>Q</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750kg</a:t>
            </a: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209689967"/>
              </p:ext>
            </p:extLst>
          </p:nvPr>
        </p:nvGraphicFramePr>
        <p:xfrm>
          <a:off x="1168570" y="3847630"/>
          <a:ext cx="6806860" cy="2448000"/>
        </p:xfrm>
        <a:graphic>
          <a:graphicData uri="http://schemas.openxmlformats.org/presentationml/2006/ole">
            <mc:AlternateContent xmlns:mc="http://schemas.openxmlformats.org/markup-compatibility/2006">
              <mc:Choice xmlns:v="urn:schemas-microsoft-com:vml" Requires="v">
                <p:oleObj spid="_x0000_s7899" name="ワークシート" r:id="rId4" imgW="6381795" imgH="2295399" progId="Excel.Sheet.12">
                  <p:embed/>
                </p:oleObj>
              </mc:Choice>
              <mc:Fallback>
                <p:oleObj name="ワークシート" r:id="rId4" imgW="6381795" imgH="2295399" progId="Excel.Sheet.12">
                  <p:embed/>
                  <p:pic>
                    <p:nvPicPr>
                      <p:cNvPr id="0" name=""/>
                      <p:cNvPicPr/>
                      <p:nvPr/>
                    </p:nvPicPr>
                    <p:blipFill>
                      <a:blip r:embed="rId5"/>
                      <a:stretch>
                        <a:fillRect/>
                      </a:stretch>
                    </p:blipFill>
                    <p:spPr>
                      <a:xfrm>
                        <a:off x="1168570" y="3847630"/>
                        <a:ext cx="6806860" cy="2448000"/>
                      </a:xfrm>
                      <a:prstGeom prst="rect">
                        <a:avLst/>
                      </a:prstGeom>
                    </p:spPr>
                  </p:pic>
                </p:oleObj>
              </mc:Fallback>
            </mc:AlternateContent>
          </a:graphicData>
        </a:graphic>
      </p:graphicFrame>
      <p:sp>
        <p:nvSpPr>
          <p:cNvPr id="9" name="テキスト ボックス 8"/>
          <p:cNvSpPr txBox="1"/>
          <p:nvPr/>
        </p:nvSpPr>
        <p:spPr>
          <a:xfrm>
            <a:off x="323528" y="3169543"/>
            <a:ext cx="8280920" cy="461665"/>
          </a:xfrm>
          <a:prstGeom prst="rect">
            <a:avLst/>
          </a:prstGeom>
          <a:noFill/>
        </p:spPr>
        <p:txBody>
          <a:bodyPr wrap="square" rtlCol="0">
            <a:spAutoFit/>
          </a:bodyPr>
          <a:lstStyle/>
          <a:p>
            <a:pPr marL="342900" indent="-342900">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各避難所の需要量と</a:t>
            </a:r>
            <a:r>
              <a:rPr lang="en-US" altLang="ja-JP" sz="2400" dirty="0" smtClean="0">
                <a:latin typeface="Times New Roman" panose="02020603050405020304" pitchFamily="18" charset="0"/>
                <a:ea typeface="ＭＳ Ｐゴシック" panose="020B0600070205080204" pitchFamily="50" charset="-128"/>
              </a:rPr>
              <a:t>2</a:t>
            </a:r>
            <a:r>
              <a:rPr lang="ja-JP" altLang="en-US" sz="2400" dirty="0" smtClean="0">
                <a:latin typeface="Times New Roman" panose="02020603050405020304" pitchFamily="18" charset="0"/>
                <a:ea typeface="ＭＳ Ｐゴシック" panose="020B0600070205080204" pitchFamily="50" charset="-128"/>
              </a:rPr>
              <a:t>次集積所からの時間</a:t>
            </a:r>
            <a:endParaRPr lang="en-US" altLang="ja-JP" sz="2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2618516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4281244659"/>
              </p:ext>
            </p:extLst>
          </p:nvPr>
        </p:nvGraphicFramePr>
        <p:xfrm>
          <a:off x="265461" y="3702174"/>
          <a:ext cx="4140000" cy="25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グラフ 20"/>
          <p:cNvGraphicFramePr>
            <a:graphicFrameLocks/>
          </p:cNvGraphicFramePr>
          <p:nvPr>
            <p:extLst>
              <p:ext uri="{D42A27DB-BD31-4B8C-83A1-F6EECF244321}">
                <p14:modId xmlns:p14="http://schemas.microsoft.com/office/powerpoint/2010/main" val="943670220"/>
              </p:ext>
            </p:extLst>
          </p:nvPr>
        </p:nvGraphicFramePr>
        <p:xfrm>
          <a:off x="4752480" y="1020224"/>
          <a:ext cx="4140000" cy="2556000"/>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p:cNvSpPr txBox="1"/>
          <p:nvPr/>
        </p:nvSpPr>
        <p:spPr>
          <a:xfrm>
            <a:off x="5809606" y="3370460"/>
            <a:ext cx="2025749"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lang="en-US" altLang="ja-JP" sz="1400" dirty="0">
                <a:latin typeface="Times New Roman" panose="02020603050405020304" pitchFamily="18" charset="0"/>
                <a:ea typeface="ＭＳ Ｐゴシック" panose="020B0600070205080204" pitchFamily="50" charset="-128"/>
                <a:cs typeface="Times New Roman" panose="02020603050405020304" pitchFamily="18" charset="0"/>
              </a:rPr>
              <a:t>9</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1400" dirty="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rPr>
              <a:t>効率性</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による結果</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20" name="グラフ 19"/>
          <p:cNvGraphicFramePr>
            <a:graphicFrameLocks/>
          </p:cNvGraphicFramePr>
          <p:nvPr>
            <p:extLst>
              <p:ext uri="{D42A27DB-BD31-4B8C-83A1-F6EECF244321}">
                <p14:modId xmlns:p14="http://schemas.microsoft.com/office/powerpoint/2010/main" val="689576386"/>
              </p:ext>
            </p:extLst>
          </p:nvPr>
        </p:nvGraphicFramePr>
        <p:xfrm>
          <a:off x="265461" y="1018828"/>
          <a:ext cx="4140000" cy="2556000"/>
        </p:xfrm>
        <a:graphic>
          <a:graphicData uri="http://schemas.openxmlformats.org/drawingml/2006/chart">
            <c:chart xmlns:c="http://schemas.openxmlformats.org/drawingml/2006/chart" xmlns:r="http://schemas.openxmlformats.org/officeDocument/2006/relationships" r:id="rId5"/>
          </a:graphicData>
        </a:graphic>
      </p:graphicFrame>
      <p:sp>
        <p:nvSpPr>
          <p:cNvPr id="23" name="テキスト ボックス 22"/>
          <p:cNvSpPr txBox="1"/>
          <p:nvPr/>
        </p:nvSpPr>
        <p:spPr>
          <a:xfrm>
            <a:off x="1322587" y="3370460"/>
            <a:ext cx="2025749"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lang="en-US" altLang="ja-JP" sz="1400" dirty="0">
                <a:latin typeface="Times New Roman" panose="02020603050405020304" pitchFamily="18" charset="0"/>
                <a:ea typeface="ＭＳ Ｐゴシック" panose="020B0600070205080204" pitchFamily="50" charset="-128"/>
              </a:rPr>
              <a:t>8</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ja-JP" altLang="en-US" sz="1400" dirty="0" smtClean="0">
                <a:solidFill>
                  <a:srgbClr val="00B050"/>
                </a:solidFill>
                <a:latin typeface="Times New Roman" panose="02020603050405020304" pitchFamily="18" charset="0"/>
                <a:ea typeface="ＭＳ Ｐゴシック" panose="020B0600070205080204" pitchFamily="50" charset="-128"/>
                <a:cs typeface="Times New Roman" panose="02020603050405020304" pitchFamily="18" charset="0"/>
              </a:rPr>
              <a:t>有効性</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による結果</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 name="タイトル 1"/>
          <p:cNvSpPr>
            <a:spLocks noGrp="1"/>
          </p:cNvSpPr>
          <p:nvPr>
            <p:ph type="title"/>
          </p:nvPr>
        </p:nvSpPr>
        <p:spPr/>
        <p:txBody>
          <a:bodyPr/>
          <a:lstStyle/>
          <a:p>
            <a:r>
              <a:rPr kumimoji="1" lang="ja-JP" altLang="en-US" dirty="0" smtClean="0"/>
              <a:t>数値実験</a:t>
            </a:r>
            <a:endParaRPr kumimoji="1" lang="ja-JP" altLang="en-US" dirty="0"/>
          </a:p>
        </p:txBody>
      </p:sp>
      <p:sp>
        <p:nvSpPr>
          <p:cNvPr id="12" name="テキスト ボックス 11"/>
          <p:cNvSpPr txBox="1"/>
          <p:nvPr/>
        </p:nvSpPr>
        <p:spPr>
          <a:xfrm>
            <a:off x="326158" y="721271"/>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a:t>
            </a:r>
            <a:r>
              <a:rPr lang="ja-JP" altLang="en-US" sz="2400" dirty="0" smtClean="0">
                <a:solidFill>
                  <a:srgbClr val="00B050"/>
                </a:solidFill>
                <a:latin typeface="Times New Roman" panose="02020603050405020304" pitchFamily="18" charset="0"/>
                <a:ea typeface="ＭＳ Ｐゴシック" panose="020B0600070205080204" pitchFamily="50" charset="-128"/>
              </a:rPr>
              <a:t>有効性</a:t>
            </a:r>
            <a:r>
              <a:rPr lang="ja-JP" altLang="en-US" sz="2400" dirty="0" smtClean="0">
                <a:latin typeface="Times New Roman" panose="02020603050405020304" pitchFamily="18" charset="0"/>
                <a:ea typeface="ＭＳ Ｐゴシック" panose="020B0600070205080204" pitchFamily="50" charset="-128"/>
              </a:rPr>
              <a:t>，</a:t>
            </a:r>
            <a:r>
              <a:rPr lang="ja-JP" altLang="en-US" sz="2400" dirty="0" smtClean="0">
                <a:solidFill>
                  <a:srgbClr val="FF0000"/>
                </a:solidFill>
                <a:latin typeface="Times New Roman" panose="02020603050405020304" pitchFamily="18" charset="0"/>
                <a:ea typeface="ＭＳ Ｐゴシック" panose="020B0600070205080204" pitchFamily="50" charset="-128"/>
              </a:rPr>
              <a:t>効率性</a:t>
            </a:r>
            <a:r>
              <a:rPr lang="ja-JP" altLang="en-US" sz="2400" dirty="0" smtClean="0">
                <a:latin typeface="Times New Roman" panose="02020603050405020304" pitchFamily="18" charset="0"/>
                <a:ea typeface="ＭＳ Ｐゴシック" panose="020B0600070205080204" pitchFamily="50" charset="-128"/>
              </a:rPr>
              <a:t>，</a:t>
            </a:r>
            <a:r>
              <a:rPr lang="ja-JP" altLang="en-US" sz="2400" dirty="0" smtClean="0">
                <a:solidFill>
                  <a:srgbClr val="0070C0"/>
                </a:solidFill>
                <a:latin typeface="Times New Roman" panose="02020603050405020304" pitchFamily="18" charset="0"/>
                <a:ea typeface="ＭＳ Ｐゴシック" panose="020B0600070205080204" pitchFamily="50" charset="-128"/>
              </a:rPr>
              <a:t>平等性</a:t>
            </a:r>
            <a:r>
              <a:rPr lang="ja-JP" altLang="en-US" sz="2400" dirty="0" smtClean="0">
                <a:latin typeface="Times New Roman" panose="02020603050405020304" pitchFamily="18" charset="0"/>
                <a:ea typeface="ＭＳ Ｐゴシック" panose="020B0600070205080204" pitchFamily="50" charset="-128"/>
              </a:rPr>
              <a:t>の結果の比較</a:t>
            </a:r>
            <a:endParaRPr lang="en-US" altLang="ja-JP" sz="2400" dirty="0">
              <a:latin typeface="Times New Roman" panose="02020603050405020304" pitchFamily="18" charset="0"/>
              <a:ea typeface="ＭＳ Ｐゴシック" panose="020B0600070205080204" pitchFamily="50" charset="-128"/>
            </a:endParaRPr>
          </a:p>
        </p:txBody>
      </p:sp>
      <p:sp>
        <p:nvSpPr>
          <p:cNvPr id="14" name="テキスト ボックス 13"/>
          <p:cNvSpPr txBox="1"/>
          <p:nvPr/>
        </p:nvSpPr>
        <p:spPr>
          <a:xfrm>
            <a:off x="1322061" y="6030118"/>
            <a:ext cx="2026800" cy="307777"/>
          </a:xfrm>
          <a:prstGeom prst="rect">
            <a:avLst/>
          </a:prstGeom>
          <a:noFill/>
        </p:spPr>
        <p:txBody>
          <a:bodyPr wrap="square" rtlCol="0">
            <a:spAutoFit/>
          </a:bodyPr>
          <a:lstStyle/>
          <a:p>
            <a:pPr algn="ctr"/>
            <a:r>
              <a:rPr lang="ja-JP" altLang="en-US" sz="1400" dirty="0" smtClean="0">
                <a:latin typeface="Times New Roman" panose="02020603050405020304" pitchFamily="18" charset="0"/>
                <a:ea typeface="ＭＳ Ｐゴシック" panose="020B0600070205080204" pitchFamily="50" charset="-128"/>
              </a:rPr>
              <a:t>図</a:t>
            </a:r>
            <a:r>
              <a:rPr lang="en-US" altLang="ja-JP" sz="1400" dirty="0" smtClean="0">
                <a:latin typeface="Times New Roman" panose="02020603050405020304" pitchFamily="18" charset="0"/>
                <a:ea typeface="ＭＳ Ｐゴシック" panose="020B0600070205080204" pitchFamily="50" charset="-128"/>
              </a:rPr>
              <a:t>10</a:t>
            </a:r>
            <a:r>
              <a:rPr kumimoji="1" lang="ja-JP" altLang="en-US" sz="1400" dirty="0" smtClean="0">
                <a:latin typeface="Times New Roman" panose="02020603050405020304" pitchFamily="18" charset="0"/>
                <a:ea typeface="ＭＳ Ｐゴシック" panose="020B0600070205080204" pitchFamily="50" charset="-128"/>
              </a:rPr>
              <a:t>　</a:t>
            </a:r>
            <a:r>
              <a:rPr lang="ja-JP" altLang="en-US" sz="1400" dirty="0" smtClean="0">
                <a:solidFill>
                  <a:srgbClr val="0070C0"/>
                </a:solidFill>
                <a:latin typeface="Times New Roman" panose="02020603050405020304" pitchFamily="18" charset="0"/>
                <a:ea typeface="ＭＳ Ｐゴシック" panose="020B0600070205080204" pitchFamily="50" charset="-128"/>
                <a:cs typeface="Times New Roman" panose="02020603050405020304" pitchFamily="18" charset="0"/>
              </a:rPr>
              <a:t>平等性</a:t>
            </a:r>
            <a:r>
              <a:rPr kumimoji="1" lang="ja-JP" altLang="en-US" sz="1400" dirty="0" smtClean="0">
                <a:latin typeface="Times New Roman" panose="02020603050405020304" pitchFamily="18" charset="0"/>
                <a:ea typeface="ＭＳ Ｐゴシック" panose="020B0600070205080204" pitchFamily="50" charset="-128"/>
                <a:cs typeface="Times New Roman" panose="02020603050405020304" pitchFamily="18" charset="0"/>
              </a:rPr>
              <a:t>による結果</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6" name="テキスト ボックス 15"/>
          <p:cNvSpPr txBox="1"/>
          <p:nvPr/>
        </p:nvSpPr>
        <p:spPr>
          <a:xfrm>
            <a:off x="4644009" y="4005064"/>
            <a:ext cx="4392488" cy="400110"/>
          </a:xfrm>
          <a:prstGeom prst="rect">
            <a:avLst/>
          </a:prstGeom>
          <a:noFill/>
        </p:spPr>
        <p:txBody>
          <a:bodyPr wrap="square" rtlCol="0">
            <a:spAutoFit/>
          </a:bodyPr>
          <a:lstStyle/>
          <a:p>
            <a:pPr marL="342900" indent="-342900">
              <a:buClr>
                <a:srgbClr val="FF0000"/>
              </a:buClr>
              <a:buFont typeface="Wingdings" panose="05000000000000000000" pitchFamily="2" charset="2"/>
              <a:buChar char="l"/>
            </a:pPr>
            <a:r>
              <a:rPr lang="ja-JP" altLang="en-US" sz="2000" dirty="0">
                <a:latin typeface="Times New Roman" panose="02020603050405020304" pitchFamily="18" charset="0"/>
                <a:ea typeface="ＭＳ Ｐゴシック" panose="020B0600070205080204" pitchFamily="50" charset="-128"/>
              </a:rPr>
              <a:t>効率性</a:t>
            </a:r>
            <a:r>
              <a:rPr lang="ja-JP" altLang="en-US" sz="2000" dirty="0" smtClean="0">
                <a:latin typeface="Times New Roman" panose="02020603050405020304" pitchFamily="18" charset="0"/>
                <a:ea typeface="ＭＳ Ｐゴシック" panose="020B0600070205080204" pitchFamily="50" charset="-128"/>
              </a:rPr>
              <a:t>の指標は，かなり偏った結果</a:t>
            </a:r>
            <a:endParaRPr lang="ja-JP" altLang="en-US" sz="2000" dirty="0">
              <a:latin typeface="Times New Roman" panose="02020603050405020304" pitchFamily="18" charset="0"/>
              <a:ea typeface="ＭＳ Ｐゴシック" panose="020B0600070205080204" pitchFamily="50" charset="-128"/>
            </a:endParaRPr>
          </a:p>
        </p:txBody>
      </p:sp>
      <p:sp>
        <p:nvSpPr>
          <p:cNvPr id="19" name="テキスト ボックス 18"/>
          <p:cNvSpPr txBox="1"/>
          <p:nvPr/>
        </p:nvSpPr>
        <p:spPr>
          <a:xfrm>
            <a:off x="4644008" y="4459468"/>
            <a:ext cx="4499992" cy="707886"/>
          </a:xfrm>
          <a:prstGeom prst="rect">
            <a:avLst/>
          </a:prstGeom>
          <a:noFill/>
        </p:spPr>
        <p:txBody>
          <a:bodyPr wrap="square" rtlCol="0">
            <a:spAutoFit/>
          </a:bodyPr>
          <a:lstStyle/>
          <a:p>
            <a:pPr marL="342900" indent="-342900">
              <a:buClr>
                <a:srgbClr val="0070C0"/>
              </a:buClr>
              <a:buFont typeface="Wingdings" panose="05000000000000000000" pitchFamily="2" charset="2"/>
              <a:buChar char="l"/>
            </a:pPr>
            <a:r>
              <a:rPr lang="ja-JP" altLang="en-US" sz="2000" dirty="0" smtClean="0">
                <a:latin typeface="Times New Roman" panose="02020603050405020304" pitchFamily="18" charset="0"/>
                <a:ea typeface="ＭＳ Ｐゴシック" panose="020B0600070205080204" pitchFamily="50" charset="-128"/>
              </a:rPr>
              <a:t>平等性の指標は，すべての避難所で等しい充足率，公平な供給の結果</a:t>
            </a:r>
            <a:endParaRPr lang="ja-JP" altLang="en-US" sz="2000" dirty="0">
              <a:latin typeface="Times New Roman" panose="02020603050405020304" pitchFamily="18" charset="0"/>
              <a:ea typeface="ＭＳ Ｐゴシック" panose="020B0600070205080204" pitchFamily="50" charset="-128"/>
            </a:endParaRPr>
          </a:p>
        </p:txBody>
      </p:sp>
      <p:sp>
        <p:nvSpPr>
          <p:cNvPr id="24" name="テキスト ボックス 23"/>
          <p:cNvSpPr txBox="1"/>
          <p:nvPr/>
        </p:nvSpPr>
        <p:spPr>
          <a:xfrm>
            <a:off x="4644008" y="5221649"/>
            <a:ext cx="4392488" cy="707886"/>
          </a:xfrm>
          <a:prstGeom prst="rect">
            <a:avLst/>
          </a:prstGeom>
          <a:noFill/>
        </p:spPr>
        <p:txBody>
          <a:bodyPr wrap="square" rtlCol="0">
            <a:spAutoFit/>
          </a:bodyPr>
          <a:lstStyle/>
          <a:p>
            <a:pPr marL="342900" indent="-342900">
              <a:buClr>
                <a:srgbClr val="00B050"/>
              </a:buClr>
              <a:buFont typeface="Wingdings" panose="05000000000000000000" pitchFamily="2" charset="2"/>
              <a:buChar char="l"/>
            </a:pPr>
            <a:r>
              <a:rPr lang="ja-JP" altLang="en-US" sz="2000" dirty="0" smtClean="0">
                <a:latin typeface="Times New Roman" panose="02020603050405020304" pitchFamily="18" charset="0"/>
                <a:ea typeface="ＭＳ Ｐゴシック" panose="020B0600070205080204" pitchFamily="50" charset="-128"/>
              </a:rPr>
              <a:t>有効性の指標は，効率性，平等性　とは異なる特徴を持つ結果</a:t>
            </a:r>
            <a:endParaRPr lang="ja-JP" altLang="en-US" sz="20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31006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Graphic spid="21" grpId="0">
        <p:bldAsOne/>
      </p:bldGraphic>
      <p:bldP spid="22" grpId="0"/>
      <p:bldGraphic spid="20" grpId="0">
        <p:bldAsOne/>
      </p:bldGraphic>
      <p:bldP spid="23" grpId="0"/>
      <p:bldP spid="14" grpId="0"/>
      <p:bldP spid="16" grpId="0"/>
      <p:bldP spid="19"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数値実験</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003883845"/>
              </p:ext>
            </p:extLst>
          </p:nvPr>
        </p:nvGraphicFramePr>
        <p:xfrm>
          <a:off x="1511660" y="2695272"/>
          <a:ext cx="6120680" cy="1728192"/>
        </p:xfrm>
        <a:graphic>
          <a:graphicData uri="http://schemas.openxmlformats.org/drawingml/2006/table">
            <a:tbl>
              <a:tblPr/>
              <a:tblGrid>
                <a:gridCol w="3320588"/>
                <a:gridCol w="2800092"/>
              </a:tblGrid>
              <a:tr h="601709">
                <a:tc>
                  <a:txBody>
                    <a:bodyPr/>
                    <a:lstStyle/>
                    <a:p>
                      <a:pPr algn="ctr" fontAlgn="ctr"/>
                      <a:endParaRPr lang="ja-JP" altLang="en-US" sz="1800" b="0" i="0" u="none" strike="noStrike" baseline="0" dirty="0">
                        <a:solidFill>
                          <a:srgbClr val="000000"/>
                        </a:solidFill>
                        <a:effectLst/>
                        <a:latin typeface="Times New Roman" panose="02020603050405020304" pitchFamily="18" charset="0"/>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800" b="0" i="0" u="none" strike="noStrike" baseline="0" dirty="0">
                          <a:solidFill>
                            <a:srgbClr val="00B050"/>
                          </a:solidFill>
                          <a:effectLst/>
                          <a:latin typeface="Times New Roman" panose="02020603050405020304" pitchFamily="18" charset="0"/>
                          <a:ea typeface="ＭＳ Ｐゴシック" panose="020B0600070205080204" pitchFamily="50" charset="-128"/>
                        </a:rPr>
                        <a:t>有効性</a:t>
                      </a:r>
                      <a:r>
                        <a:rPr lang="ja-JP" altLang="en-US" sz="1800" b="0" i="0" u="none" strike="noStrike" baseline="0" dirty="0">
                          <a:solidFill>
                            <a:srgbClr val="000000"/>
                          </a:solidFill>
                          <a:effectLst/>
                          <a:latin typeface="Times New Roman" panose="02020603050405020304" pitchFamily="18" charset="0"/>
                          <a:ea typeface="ＭＳ Ｐゴシック" panose="020B0600070205080204" pitchFamily="50" charset="-128"/>
                        </a:rPr>
                        <a:t>の評価指標</a:t>
                      </a:r>
                      <a:r>
                        <a:rPr lang="ja-JP" altLang="en-US"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rPr>
                        <a:t>の</a:t>
                      </a:r>
                      <a:endParaRPr lang="en-US" altLang="ja-JP"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endParaRPr>
                    </a:p>
                    <a:p>
                      <a:pPr algn="ctr" fontAlgn="ctr"/>
                      <a:r>
                        <a:rPr lang="ja-JP" altLang="en-US"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rPr>
                        <a:t>目的関数値（不足量</a:t>
                      </a:r>
                      <a:r>
                        <a:rPr lang="en-US" altLang="ja-JP"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rPr>
                        <a:t>/</a:t>
                      </a:r>
                      <a:r>
                        <a:rPr lang="ja-JP" altLang="en-US"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rPr>
                        <a:t>分）</a:t>
                      </a:r>
                      <a:endParaRPr lang="ja-JP" altLang="en-US" sz="1800" b="0" i="0" u="none" strike="noStrike" baseline="0" dirty="0">
                        <a:solidFill>
                          <a:srgbClr val="000000"/>
                        </a:solidFill>
                        <a:effectLst/>
                        <a:latin typeface="Times New Roman" panose="02020603050405020304" pitchFamily="18" charset="0"/>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403">
                <a:tc>
                  <a:txBody>
                    <a:bodyPr/>
                    <a:lstStyle/>
                    <a:p>
                      <a:pPr algn="ctr" fontAlgn="ctr"/>
                      <a:r>
                        <a:rPr lang="ja-JP" altLang="en-US" sz="1800" b="0" i="0" u="none" strike="noStrike" baseline="0" dirty="0">
                          <a:solidFill>
                            <a:srgbClr val="FF0000"/>
                          </a:solidFill>
                          <a:effectLst/>
                          <a:latin typeface="Times New Roman" panose="02020603050405020304" pitchFamily="18" charset="0"/>
                          <a:ea typeface="ＭＳ Ｐゴシック" panose="020B0600070205080204" pitchFamily="50" charset="-128"/>
                        </a:rPr>
                        <a:t>効率性</a:t>
                      </a:r>
                      <a:r>
                        <a:rPr lang="ja-JP" altLang="en-US" sz="1800" b="0" i="0" u="none" strike="noStrike" baseline="0" dirty="0">
                          <a:solidFill>
                            <a:srgbClr val="000000"/>
                          </a:solidFill>
                          <a:effectLst/>
                          <a:latin typeface="Times New Roman" panose="02020603050405020304" pitchFamily="18" charset="0"/>
                          <a:ea typeface="ＭＳ Ｐゴシック" panose="020B0600070205080204" pitchFamily="50" charset="-128"/>
                        </a:rPr>
                        <a:t>の評価指標の最適解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rPr>
                        <a:t>  44.938</a:t>
                      </a:r>
                      <a:endParaRPr lang="en-US" altLang="ja-JP" sz="1800" b="0" i="0" u="none" strike="noStrike" baseline="0" dirty="0">
                        <a:solidFill>
                          <a:srgbClr val="000000"/>
                        </a:solidFill>
                        <a:effectLst/>
                        <a:latin typeface="Times New Roman" panose="02020603050405020304" pitchFamily="18" charset="0"/>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ctr" fontAlgn="ctr"/>
                      <a:r>
                        <a:rPr lang="ja-JP" altLang="en-US" sz="1800" b="0" i="0" u="none" strike="noStrike" baseline="0" dirty="0">
                          <a:solidFill>
                            <a:srgbClr val="0070C0"/>
                          </a:solidFill>
                          <a:effectLst/>
                          <a:latin typeface="Times New Roman" panose="02020603050405020304" pitchFamily="18" charset="0"/>
                          <a:ea typeface="ＭＳ Ｐゴシック" panose="020B0600070205080204" pitchFamily="50" charset="-128"/>
                        </a:rPr>
                        <a:t>平等性</a:t>
                      </a:r>
                      <a:r>
                        <a:rPr lang="ja-JP" altLang="en-US" sz="1800" b="0" i="0" u="none" strike="noStrike" baseline="0" dirty="0">
                          <a:solidFill>
                            <a:srgbClr val="000000"/>
                          </a:solidFill>
                          <a:effectLst/>
                          <a:latin typeface="Times New Roman" panose="02020603050405020304" pitchFamily="18" charset="0"/>
                          <a:ea typeface="ＭＳ Ｐゴシック" panose="020B0600070205080204" pitchFamily="50" charset="-128"/>
                        </a:rPr>
                        <a:t>の評価指標の最適解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800" b="0" i="0" u="none" strike="noStrike" baseline="0" dirty="0" smtClean="0">
                          <a:solidFill>
                            <a:srgbClr val="000000"/>
                          </a:solidFill>
                          <a:effectLst/>
                          <a:latin typeface="Times New Roman" panose="02020603050405020304" pitchFamily="18" charset="0"/>
                          <a:ea typeface="ＭＳ Ｐゴシック" panose="020B0600070205080204" pitchFamily="50" charset="-128"/>
                        </a:rPr>
                        <a:t>144.573</a:t>
                      </a:r>
                      <a:endParaRPr lang="en-US" altLang="ja-JP" sz="1800" b="0" i="0" u="none" strike="noStrike" baseline="0" dirty="0">
                        <a:solidFill>
                          <a:srgbClr val="000000"/>
                        </a:solidFill>
                        <a:effectLst/>
                        <a:latin typeface="Times New Roman" panose="02020603050405020304" pitchFamily="18" charset="0"/>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ctr" fontAlgn="ctr"/>
                      <a:r>
                        <a:rPr lang="ja-JP" altLang="en-US" sz="1800" b="0" i="0" u="none" strike="noStrike" baseline="0">
                          <a:solidFill>
                            <a:srgbClr val="00B050"/>
                          </a:solidFill>
                          <a:effectLst/>
                          <a:latin typeface="Times New Roman" panose="02020603050405020304" pitchFamily="18" charset="0"/>
                          <a:ea typeface="ＭＳ Ｐゴシック" panose="020B0600070205080204" pitchFamily="50" charset="-128"/>
                        </a:rPr>
                        <a:t>有効性</a:t>
                      </a:r>
                      <a:r>
                        <a:rPr lang="ja-JP" altLang="en-US" sz="1800" b="0" i="0" u="none" strike="noStrike" baseline="0">
                          <a:solidFill>
                            <a:srgbClr val="000000"/>
                          </a:solidFill>
                          <a:effectLst/>
                          <a:latin typeface="Times New Roman" panose="02020603050405020304" pitchFamily="18" charset="0"/>
                          <a:ea typeface="ＭＳ Ｐゴシック" panose="020B0600070205080204" pitchFamily="50" charset="-128"/>
                        </a:rPr>
                        <a:t>の評価指標の最適解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800" b="0" i="0" u="none" strike="noStrike" baseline="0" dirty="0" smtClean="0">
                          <a:solidFill>
                            <a:srgbClr val="FF0000"/>
                          </a:solidFill>
                          <a:effectLst/>
                          <a:latin typeface="Times New Roman" panose="02020603050405020304" pitchFamily="18" charset="0"/>
                          <a:ea typeface="ＭＳ Ｐゴシック" panose="020B0600070205080204" pitchFamily="50" charset="-128"/>
                        </a:rPr>
                        <a:t>  37.557</a:t>
                      </a:r>
                      <a:endParaRPr lang="en-US" altLang="ja-JP" sz="1800" b="0" i="0" u="none" strike="noStrike" baseline="0" dirty="0">
                        <a:solidFill>
                          <a:srgbClr val="FF0000"/>
                        </a:solidFill>
                        <a:effectLst/>
                        <a:latin typeface="Times New Roman" panose="02020603050405020304" pitchFamily="18" charset="0"/>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テキスト ボックス 20"/>
          <p:cNvSpPr txBox="1"/>
          <p:nvPr/>
        </p:nvSpPr>
        <p:spPr>
          <a:xfrm>
            <a:off x="2915816" y="2401143"/>
            <a:ext cx="3312368"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表</a:t>
            </a:r>
            <a:r>
              <a:rPr kumimoji="1" lang="en-US" altLang="ja-JP" sz="1400" dirty="0" smtClean="0">
                <a:latin typeface="Times New Roman" panose="02020603050405020304" pitchFamily="18" charset="0"/>
                <a:ea typeface="ＭＳ Ｐゴシック" panose="020B0600070205080204" pitchFamily="50" charset="-128"/>
              </a:rPr>
              <a:t>3</a:t>
            </a:r>
            <a:r>
              <a:rPr kumimoji="1" lang="ja-JP" altLang="en-US" sz="1400" dirty="0" smtClean="0">
                <a:latin typeface="Times New Roman" panose="02020603050405020304" pitchFamily="18" charset="0"/>
                <a:ea typeface="ＭＳ Ｐゴシック" panose="020B0600070205080204" pitchFamily="50" charset="-128"/>
              </a:rPr>
              <a:t>　有効性の評価指標の目的関数値</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7" name="テキスト ボックス 6"/>
          <p:cNvSpPr txBox="1"/>
          <p:nvPr/>
        </p:nvSpPr>
        <p:spPr>
          <a:xfrm>
            <a:off x="611559" y="956910"/>
            <a:ext cx="7281240" cy="1200329"/>
          </a:xfrm>
          <a:prstGeom prst="rect">
            <a:avLst/>
          </a:prstGeom>
          <a:noFill/>
        </p:spPr>
        <p:txBody>
          <a:bodyPr wrap="square" rtlCol="0">
            <a:spAutoFit/>
          </a:bodyPr>
          <a:lstStyle/>
          <a:p>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有効性の評価</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指標の特徴を示すため，</a:t>
            </a:r>
            <a:endPar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効率性と平等性の</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指標</a:t>
            </a:r>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による最適解</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を，有効性</a:t>
            </a:r>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の指標に</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あてはめて比較</a:t>
            </a:r>
            <a:endParaRPr lang="ja-JP" altLang="en-US" sz="2400" dirty="0">
              <a:latin typeface="Times New Roman" panose="02020603050405020304" pitchFamily="18" charset="0"/>
              <a:ea typeface="ＭＳ Ｐゴシック" panose="020B0600070205080204" pitchFamily="50" charset="-128"/>
            </a:endParaRPr>
          </a:p>
        </p:txBody>
      </p:sp>
      <p:sp>
        <p:nvSpPr>
          <p:cNvPr id="8" name="テキスト ボックス 7"/>
          <p:cNvSpPr txBox="1"/>
          <p:nvPr/>
        </p:nvSpPr>
        <p:spPr>
          <a:xfrm>
            <a:off x="611560" y="4869160"/>
            <a:ext cx="7560840" cy="1200329"/>
          </a:xfrm>
          <a:prstGeom prst="rect">
            <a:avLst/>
          </a:prstGeom>
          <a:noFill/>
        </p:spPr>
        <p:txBody>
          <a:bodyPr wrap="square" rtlCol="0">
            <a:spAutoFit/>
          </a:bodyPr>
          <a:lstStyle/>
          <a:p>
            <a:pPr marL="342900" indent="-342900">
              <a:buFont typeface="Wingdings" panose="05000000000000000000" pitchFamily="2" charset="2"/>
              <a:buChar char="l"/>
            </a:pP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有効性</a:t>
            </a:r>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の最適解の数値</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から，配送時間の有効活用を考える有効性は，効率性</a:t>
            </a:r>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や</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平等性ではカバーしきれていない部分を考えている指標</a:t>
            </a:r>
            <a:endParaRPr lang="ja-JP" altLang="en-US" sz="2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41388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多目的評価</a:t>
            </a:r>
            <a:endParaRPr kumimoji="1" lang="ja-JP" altLang="en-US" dirty="0"/>
          </a:p>
        </p:txBody>
      </p:sp>
      <p:sp>
        <p:nvSpPr>
          <p:cNvPr id="14" name="テキスト ボックス 13"/>
          <p:cNvSpPr txBox="1"/>
          <p:nvPr/>
        </p:nvSpPr>
        <p:spPr>
          <a:xfrm>
            <a:off x="611559" y="980728"/>
            <a:ext cx="7560841" cy="830997"/>
          </a:xfrm>
          <a:prstGeom prst="rect">
            <a:avLst/>
          </a:prstGeom>
          <a:noFill/>
        </p:spPr>
        <p:txBody>
          <a:bodyPr wrap="square" rtlCol="0">
            <a:spAutoFit/>
          </a:bodyPr>
          <a:lstStyle/>
          <a:p>
            <a:pPr marL="342900" indent="-342900">
              <a:buFont typeface="Wingdings" panose="05000000000000000000" pitchFamily="2" charset="2"/>
              <a:buChar char="Ø"/>
            </a:pPr>
            <a:r>
              <a:rPr lang="ja-JP" altLang="en-US" sz="2400" dirty="0" smtClean="0">
                <a:latin typeface="Times New Roman" panose="02020603050405020304" pitchFamily="18" charset="0"/>
                <a:ea typeface="ＭＳ Ｐゴシック" panose="020B0600070205080204" pitchFamily="50" charset="-128"/>
              </a:rPr>
              <a:t>実際には，災害後の物資の供給で重視すべき指標は一つで十分なのか</a:t>
            </a:r>
            <a:endParaRPr lang="ja-JP" altLang="en-US" sz="2400" dirty="0">
              <a:latin typeface="Times New Roman" panose="02020603050405020304" pitchFamily="18" charset="0"/>
              <a:ea typeface="ＭＳ Ｐゴシック" panose="020B0600070205080204" pitchFamily="50" charset="-128"/>
            </a:endParaRPr>
          </a:p>
        </p:txBody>
      </p:sp>
      <p:sp>
        <p:nvSpPr>
          <p:cNvPr id="15" name="テキスト ボックス 14"/>
          <p:cNvSpPr txBox="1"/>
          <p:nvPr/>
        </p:nvSpPr>
        <p:spPr>
          <a:xfrm>
            <a:off x="611559" y="1805915"/>
            <a:ext cx="7416825" cy="830997"/>
          </a:xfrm>
          <a:prstGeom prst="rect">
            <a:avLst/>
          </a:prstGeom>
          <a:noFill/>
        </p:spPr>
        <p:txBody>
          <a:bodyPr wrap="square" rtlCol="0">
            <a:spAutoFit/>
          </a:bodyPr>
          <a:lstStyle/>
          <a:p>
            <a:pPr marL="342900" indent="-342900">
              <a:buFont typeface="Wingdings" panose="05000000000000000000" pitchFamily="2" charset="2"/>
              <a:buChar char="Ø"/>
            </a:pPr>
            <a:r>
              <a:rPr lang="ja-JP" altLang="en-US" sz="2400" dirty="0" smtClean="0">
                <a:latin typeface="Times New Roman" panose="02020603050405020304" pitchFamily="18" charset="0"/>
                <a:ea typeface="ＭＳ Ｐゴシック" panose="020B0600070205080204" pitchFamily="50" charset="-128"/>
              </a:rPr>
              <a:t>災害後の時間経過から，必要となる指標の重要度も変化してくるのではないか</a:t>
            </a:r>
            <a:endParaRPr lang="ja-JP" altLang="en-US" sz="2400" dirty="0">
              <a:latin typeface="Times New Roman" panose="02020603050405020304" pitchFamily="18" charset="0"/>
              <a:ea typeface="ＭＳ Ｐゴシック" panose="020B0600070205080204" pitchFamily="50" charset="-128"/>
            </a:endParaRPr>
          </a:p>
        </p:txBody>
      </p:sp>
      <p:grpSp>
        <p:nvGrpSpPr>
          <p:cNvPr id="13" name="グループ化 12"/>
          <p:cNvGrpSpPr/>
          <p:nvPr/>
        </p:nvGrpSpPr>
        <p:grpSpPr>
          <a:xfrm>
            <a:off x="2182782" y="2979754"/>
            <a:ext cx="4778436" cy="1601374"/>
            <a:chOff x="1187624" y="1484784"/>
            <a:chExt cx="7069721" cy="2873271"/>
          </a:xfrm>
        </p:grpSpPr>
        <p:sp>
          <p:nvSpPr>
            <p:cNvPr id="4" name="正方形/長方形 3"/>
            <p:cNvSpPr/>
            <p:nvPr/>
          </p:nvSpPr>
          <p:spPr>
            <a:xfrm>
              <a:off x="1187624" y="1484784"/>
              <a:ext cx="792088" cy="2376264"/>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Times New Roman" panose="02020603050405020304" pitchFamily="18" charset="0"/>
                  <a:ea typeface="ＭＳ Ｐゴシック" panose="020B0600070205080204" pitchFamily="50" charset="-128"/>
                </a:rPr>
                <a:t>災害発生</a:t>
              </a:r>
              <a:endParaRPr kumimoji="1" lang="ja-JP" altLang="en-US" dirty="0">
                <a:solidFill>
                  <a:schemeClr val="tx1"/>
                </a:solidFill>
                <a:latin typeface="Times New Roman" panose="02020603050405020304" pitchFamily="18" charset="0"/>
                <a:ea typeface="ＭＳ Ｐゴシック" panose="020B0600070205080204" pitchFamily="50" charset="-128"/>
              </a:endParaRPr>
            </a:p>
          </p:txBody>
        </p:sp>
        <p:cxnSp>
          <p:nvCxnSpPr>
            <p:cNvPr id="5" name="直線矢印コネクタ 4"/>
            <p:cNvCxnSpPr/>
            <p:nvPr/>
          </p:nvCxnSpPr>
          <p:spPr>
            <a:xfrm>
              <a:off x="1979710" y="2672915"/>
              <a:ext cx="543274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2005237" y="1844824"/>
              <a:ext cx="1774676" cy="50405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anose="02020603050405020304" pitchFamily="18" charset="0"/>
                  <a:ea typeface="ＭＳ Ｐゴシック" panose="020B0600070205080204" pitchFamily="50" charset="-128"/>
                </a:rPr>
                <a:t>　　　有効性</a:t>
              </a:r>
              <a:endParaRPr kumimoji="1" lang="ja-JP" altLang="en-US" sz="1400" dirty="0">
                <a:solidFill>
                  <a:schemeClr val="tx1"/>
                </a:solidFill>
                <a:latin typeface="Times New Roman" panose="02020603050405020304" pitchFamily="18" charset="0"/>
                <a:ea typeface="ＭＳ Ｐゴシック" panose="020B0600070205080204" pitchFamily="50" charset="-128"/>
              </a:endParaRPr>
            </a:p>
          </p:txBody>
        </p:sp>
        <p:sp>
          <p:nvSpPr>
            <p:cNvPr id="7" name="正方形/長方形 6"/>
            <p:cNvSpPr/>
            <p:nvPr/>
          </p:nvSpPr>
          <p:spPr>
            <a:xfrm>
              <a:off x="4763640" y="1844824"/>
              <a:ext cx="2328640" cy="50405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Times New Roman" panose="02020603050405020304" pitchFamily="18" charset="0"/>
                  <a:ea typeface="ＭＳ Ｐゴシック" panose="020B0600070205080204" pitchFamily="50" charset="-128"/>
                </a:rPr>
                <a:t>　　　 効率性</a:t>
              </a:r>
              <a:endParaRPr kumimoji="1" lang="ja-JP" altLang="en-US" sz="1400" dirty="0">
                <a:solidFill>
                  <a:schemeClr val="tx1"/>
                </a:solidFill>
                <a:latin typeface="Times New Roman" panose="02020603050405020304" pitchFamily="18" charset="0"/>
                <a:ea typeface="ＭＳ Ｐゴシック" panose="020B0600070205080204" pitchFamily="50" charset="-128"/>
              </a:endParaRPr>
            </a:p>
          </p:txBody>
        </p:sp>
        <p:sp>
          <p:nvSpPr>
            <p:cNvPr id="8" name="正方形/長方形 7"/>
            <p:cNvSpPr/>
            <p:nvPr/>
          </p:nvSpPr>
          <p:spPr>
            <a:xfrm>
              <a:off x="2005237" y="2996953"/>
              <a:ext cx="5087044" cy="5040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anose="02020603050405020304" pitchFamily="18" charset="0"/>
                  <a:ea typeface="ＭＳ Ｐゴシック" panose="020B0600070205080204" pitchFamily="50" charset="-128"/>
                </a:rPr>
                <a:t>平等性</a:t>
              </a:r>
              <a:endParaRPr kumimoji="1" lang="ja-JP" altLang="en-US" sz="1400" dirty="0">
                <a:solidFill>
                  <a:schemeClr val="tx1"/>
                </a:solidFill>
                <a:latin typeface="Times New Roman" panose="02020603050405020304" pitchFamily="18" charset="0"/>
                <a:ea typeface="ＭＳ Ｐゴシック" panose="020B0600070205080204" pitchFamily="50" charset="-128"/>
              </a:endParaRPr>
            </a:p>
          </p:txBody>
        </p:sp>
        <p:sp>
          <p:nvSpPr>
            <p:cNvPr id="9" name="直角三角形 8"/>
            <p:cNvSpPr/>
            <p:nvPr/>
          </p:nvSpPr>
          <p:spPr>
            <a:xfrm>
              <a:off x="3779912" y="1844824"/>
              <a:ext cx="1008112" cy="504056"/>
            </a:xfrm>
            <a:prstGeom prst="r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0" name="テキスト ボックス 9"/>
            <p:cNvSpPr txBox="1"/>
            <p:nvPr/>
          </p:nvSpPr>
          <p:spPr>
            <a:xfrm>
              <a:off x="7364674" y="2488251"/>
              <a:ext cx="892671" cy="552230"/>
            </a:xfrm>
            <a:prstGeom prst="rect">
              <a:avLst/>
            </a:prstGeom>
            <a:noFill/>
          </p:spPr>
          <p:txBody>
            <a:bodyPr wrap="square" rtlCol="0">
              <a:spAutoFit/>
            </a:bodyPr>
            <a:lstStyle/>
            <a:p>
              <a:r>
                <a:rPr kumimoji="1" lang="ja-JP" altLang="en-US" sz="1400" dirty="0" smtClean="0">
                  <a:latin typeface="Times New Roman" panose="02020603050405020304" pitchFamily="18" charset="0"/>
                  <a:ea typeface="ＭＳ Ｐゴシック" panose="020B0600070205080204" pitchFamily="50" charset="-128"/>
                </a:rPr>
                <a:t>時間</a:t>
              </a:r>
              <a:endParaRPr kumimoji="1" lang="ja-JP" altLang="en-US" sz="1400" dirty="0">
                <a:latin typeface="Times New Roman" panose="02020603050405020304" pitchFamily="18" charset="0"/>
                <a:ea typeface="ＭＳ Ｐゴシック" panose="020B0600070205080204" pitchFamily="50" charset="-128"/>
              </a:endParaRPr>
            </a:p>
          </p:txBody>
        </p:sp>
        <p:sp>
          <p:nvSpPr>
            <p:cNvPr id="11" name="直角三角形 10"/>
            <p:cNvSpPr/>
            <p:nvPr/>
          </p:nvSpPr>
          <p:spPr>
            <a:xfrm rot="10800000">
              <a:off x="3779912" y="1844824"/>
              <a:ext cx="1008112" cy="504056"/>
            </a:xfrm>
            <a:prstGeom prst="r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2" name="テキスト ボックス 11"/>
            <p:cNvSpPr txBox="1"/>
            <p:nvPr/>
          </p:nvSpPr>
          <p:spPr>
            <a:xfrm>
              <a:off x="2441431" y="3861049"/>
              <a:ext cx="4505739" cy="497006"/>
            </a:xfrm>
            <a:prstGeom prst="rect">
              <a:avLst/>
            </a:prstGeom>
            <a:noFill/>
          </p:spPr>
          <p:txBody>
            <a:bodyPr wrap="square" rtlCol="0">
              <a:spAutoFit/>
            </a:bodyPr>
            <a:lstStyle/>
            <a:p>
              <a:r>
                <a:rPr kumimoji="1" lang="ja-JP" altLang="en-US" sz="1200" dirty="0" smtClean="0">
                  <a:latin typeface="Times New Roman" panose="02020603050405020304" pitchFamily="18" charset="0"/>
                  <a:ea typeface="ＭＳ Ｐゴシック" panose="020B0600070205080204" pitchFamily="50" charset="-128"/>
                </a:rPr>
                <a:t>図</a:t>
              </a:r>
              <a:r>
                <a:rPr lang="en-US" altLang="ja-JP" sz="1200" dirty="0" smtClean="0">
                  <a:latin typeface="Times New Roman" panose="02020603050405020304" pitchFamily="18" charset="0"/>
                  <a:ea typeface="ＭＳ Ｐゴシック" panose="020B0600070205080204" pitchFamily="50" charset="-128"/>
                </a:rPr>
                <a:t>11</a:t>
              </a:r>
              <a:r>
                <a:rPr lang="ja-JP" altLang="en-US" sz="1200" dirty="0">
                  <a:latin typeface="Times New Roman" panose="02020603050405020304" pitchFamily="18" charset="0"/>
                  <a:ea typeface="ＭＳ Ｐゴシック" panose="020B0600070205080204" pitchFamily="50" charset="-128"/>
                </a:rPr>
                <a:t>　</a:t>
              </a:r>
              <a:r>
                <a:rPr lang="ja-JP" altLang="en-US" sz="1200" dirty="0" smtClean="0">
                  <a:latin typeface="Times New Roman" panose="02020603050405020304" pitchFamily="18" charset="0"/>
                  <a:ea typeface="ＭＳ Ｐゴシック" panose="020B0600070205080204" pitchFamily="50" charset="-128"/>
                </a:rPr>
                <a:t>効率性，平等性，有効性の考える期間</a:t>
              </a:r>
              <a:endParaRPr kumimoji="1" lang="ja-JP" altLang="en-US" sz="1200" dirty="0">
                <a:latin typeface="Times New Roman" panose="02020603050405020304" pitchFamily="18" charset="0"/>
                <a:ea typeface="ＭＳ Ｐゴシック" panose="020B0600070205080204" pitchFamily="50" charset="-128"/>
              </a:endParaRPr>
            </a:p>
          </p:txBody>
        </p:sp>
      </p:grpSp>
      <p:sp>
        <p:nvSpPr>
          <p:cNvPr id="17" name="角丸四角形 16"/>
          <p:cNvSpPr/>
          <p:nvPr/>
        </p:nvSpPr>
        <p:spPr>
          <a:xfrm>
            <a:off x="2785196" y="2864313"/>
            <a:ext cx="1509459" cy="1548000"/>
          </a:xfrm>
          <a:prstGeom prst="roundRect">
            <a:avLst/>
          </a:prstGeom>
          <a:solidFill>
            <a:schemeClr val="accent6">
              <a:lumMod val="20000"/>
              <a:lumOff val="80000"/>
              <a:alpha val="65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863588" y="5559623"/>
            <a:ext cx="7416825" cy="461665"/>
          </a:xfrm>
          <a:prstGeom prst="rect">
            <a:avLst/>
          </a:prstGeom>
          <a:noFill/>
          <a:ln w="19050">
            <a:solidFill>
              <a:schemeClr val="tx1"/>
            </a:solidFill>
          </a:ln>
        </p:spPr>
        <p:txBody>
          <a:bodyPr wrap="square" rtlCol="0">
            <a:spAutoFit/>
          </a:bodyPr>
          <a:lstStyle/>
          <a:p>
            <a:pPr algn="ctr"/>
            <a:r>
              <a:rPr lang="ja-JP" altLang="en-US" sz="2400" dirty="0">
                <a:latin typeface="Times New Roman" panose="02020603050405020304" pitchFamily="18" charset="0"/>
                <a:ea typeface="ＭＳ Ｐゴシック" panose="020B0600070205080204" pitchFamily="50" charset="-128"/>
              </a:rPr>
              <a:t>有効性と平等性の</a:t>
            </a:r>
            <a:r>
              <a:rPr lang="ja-JP" altLang="en-US" sz="2400" dirty="0" smtClean="0">
                <a:latin typeface="Times New Roman" panose="02020603050405020304" pitchFamily="18" charset="0"/>
                <a:ea typeface="ＭＳ Ｐゴシック" panose="020B0600070205080204" pitchFamily="50" charset="-128"/>
              </a:rPr>
              <a:t>指標で重み付けを行う，多目的評価</a:t>
            </a:r>
            <a:endParaRPr lang="ja-JP" altLang="en-US" sz="2400" dirty="0">
              <a:latin typeface="Times New Roman" panose="02020603050405020304" pitchFamily="18" charset="0"/>
              <a:ea typeface="ＭＳ Ｐゴシック" panose="020B0600070205080204" pitchFamily="50" charset="-128"/>
            </a:endParaRPr>
          </a:p>
        </p:txBody>
      </p:sp>
      <p:sp>
        <p:nvSpPr>
          <p:cNvPr id="20" name="下矢印 19"/>
          <p:cNvSpPr/>
          <p:nvPr/>
        </p:nvSpPr>
        <p:spPr>
          <a:xfrm>
            <a:off x="3977934" y="4797152"/>
            <a:ext cx="1188133" cy="576064"/>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549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多目的評価</a:t>
            </a:r>
            <a:endParaRPr kumimoji="1" lang="ja-JP" altLang="en-US" dirty="0"/>
          </a:p>
        </p:txBody>
      </p:sp>
      <p:sp>
        <p:nvSpPr>
          <p:cNvPr id="19" name="テキスト ボックス 18"/>
          <p:cNvSpPr txBox="1"/>
          <p:nvPr/>
        </p:nvSpPr>
        <p:spPr>
          <a:xfrm>
            <a:off x="326158" y="836712"/>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目的関数（</a:t>
            </a:r>
            <a:r>
              <a:rPr lang="ja-JP" altLang="en-US" sz="2400" dirty="0" smtClean="0">
                <a:solidFill>
                  <a:srgbClr val="00B050"/>
                </a:solidFill>
                <a:latin typeface="Times New Roman" panose="02020603050405020304" pitchFamily="18" charset="0"/>
                <a:ea typeface="ＭＳ Ｐゴシック" panose="020B0600070205080204" pitchFamily="50" charset="-128"/>
              </a:rPr>
              <a:t>有効性</a:t>
            </a:r>
            <a:r>
              <a:rPr lang="ja-JP" altLang="en-US" sz="2400" dirty="0" smtClean="0">
                <a:latin typeface="Times New Roman" panose="02020603050405020304" pitchFamily="18" charset="0"/>
                <a:ea typeface="ＭＳ Ｐゴシック" panose="020B0600070205080204" pitchFamily="50" charset="-128"/>
              </a:rPr>
              <a:t>と</a:t>
            </a:r>
            <a:r>
              <a:rPr lang="ja-JP" altLang="en-US" sz="2400" dirty="0" smtClean="0">
                <a:solidFill>
                  <a:srgbClr val="0070C0"/>
                </a:solidFill>
                <a:latin typeface="Times New Roman" panose="02020603050405020304" pitchFamily="18" charset="0"/>
                <a:ea typeface="ＭＳ Ｐゴシック" panose="020B0600070205080204" pitchFamily="50" charset="-128"/>
              </a:rPr>
              <a:t>平等性</a:t>
            </a:r>
            <a:r>
              <a:rPr lang="ja-JP" altLang="en-US" sz="2400" dirty="0" smtClean="0">
                <a:latin typeface="Times New Roman" panose="02020603050405020304" pitchFamily="18" charset="0"/>
                <a:ea typeface="ＭＳ Ｐゴシック" panose="020B0600070205080204" pitchFamily="50" charset="-128"/>
              </a:rPr>
              <a:t>の多目的評価）</a:t>
            </a:r>
            <a:endParaRPr lang="en-US" altLang="ja-JP" sz="2400" dirty="0">
              <a:latin typeface="Times New Roman" panose="02020603050405020304" pitchFamily="18" charset="0"/>
              <a:ea typeface="ＭＳ Ｐゴシック" panose="020B0600070205080204" pitchFamily="50" charset="-128"/>
            </a:endParaRPr>
          </a:p>
        </p:txBody>
      </p:sp>
      <p:sp>
        <p:nvSpPr>
          <p:cNvPr id="21" name="テキスト ボックス 20"/>
          <p:cNvSpPr txBox="1"/>
          <p:nvPr/>
        </p:nvSpPr>
        <p:spPr>
          <a:xfrm>
            <a:off x="755576" y="1340768"/>
            <a:ext cx="5201436" cy="369332"/>
          </a:xfrm>
          <a:prstGeom prst="rect">
            <a:avLst/>
          </a:prstGeom>
          <a:noFill/>
        </p:spPr>
        <p:txBody>
          <a:bodyPr wrap="square" rtlCol="0">
            <a:spAutoFit/>
          </a:bodyPr>
          <a:lstStyle/>
          <a:p>
            <a:r>
              <a:rPr lang="ja-JP" altLang="en-US" u="sng" dirty="0" smtClean="0">
                <a:latin typeface="Times New Roman" panose="02020603050405020304" pitchFamily="18" charset="0"/>
                <a:ea typeface="ＭＳ Ｐゴシック" panose="020B0600070205080204" pitchFamily="50" charset="-128"/>
              </a:rPr>
              <a:t>添え字</a:t>
            </a:r>
            <a:r>
              <a:rPr lang="ja-JP" altLang="en-US" dirty="0" smtClean="0">
                <a:latin typeface="Times New Roman" panose="02020603050405020304" pitchFamily="18" charset="0"/>
                <a:ea typeface="ＭＳ Ｐゴシック" panose="020B0600070205080204" pitchFamily="50" charset="-128"/>
              </a:rPr>
              <a:t>　　</a:t>
            </a:r>
            <a:r>
              <a:rPr lang="en-US" altLang="ja-JP" i="1" dirty="0" smtClean="0">
                <a:latin typeface="Times New Roman" panose="02020603050405020304" pitchFamily="18" charset="0"/>
                <a:ea typeface="ＭＳ Ｐゴシック" panose="020B0600070205080204" pitchFamily="50" charset="-128"/>
              </a:rPr>
              <a:t>n</a:t>
            </a:r>
            <a:r>
              <a:rPr lang="ja-JP" altLang="en-US" dirty="0" smtClean="0">
                <a:latin typeface="Times New Roman" panose="02020603050405020304" pitchFamily="18" charset="0"/>
                <a:ea typeface="ＭＳ Ｐゴシック" panose="020B0600070205080204" pitchFamily="50" charset="-128"/>
              </a:rPr>
              <a:t>：評価指標に関する添え字　</a:t>
            </a:r>
            <a:r>
              <a:rPr lang="en-US" altLang="ja-JP" i="1" dirty="0" smtClean="0">
                <a:latin typeface="Times New Roman" panose="02020603050405020304" pitchFamily="18" charset="0"/>
                <a:ea typeface="ＭＳ Ｐゴシック" panose="020B0600070205080204" pitchFamily="50" charset="-128"/>
              </a:rPr>
              <a:t>n</a:t>
            </a:r>
            <a:r>
              <a:rPr lang="en-US" altLang="ja-JP" dirty="0" smtClean="0">
                <a:latin typeface="Times New Roman" panose="02020603050405020304" pitchFamily="18" charset="0"/>
                <a:ea typeface="ＭＳ Ｐゴシック" panose="020B0600070205080204" pitchFamily="50" charset="-128"/>
              </a:rPr>
              <a:t> </a:t>
            </a:r>
            <a:r>
              <a:rPr lang="en-US" altLang="ja-JP" dirty="0" smtClean="0">
                <a:latin typeface="Symbol" panose="05050102010706020507" pitchFamily="18" charset="2"/>
                <a:ea typeface="ＭＳ Ｐゴシック" panose="020B0600070205080204" pitchFamily="50" charset="-128"/>
              </a:rPr>
              <a:t>=</a:t>
            </a:r>
            <a:r>
              <a:rPr lang="en-US" altLang="ja-JP" dirty="0" smtClean="0">
                <a:latin typeface="Times New Roman" panose="02020603050405020304" pitchFamily="18" charset="0"/>
                <a:ea typeface="ＭＳ Ｐゴシック" panose="020B0600070205080204" pitchFamily="50" charset="-128"/>
              </a:rPr>
              <a:t> 1, 2</a:t>
            </a:r>
            <a:endParaRPr kumimoji="1"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2" name="テキスト ボックス 21"/>
          <p:cNvSpPr txBox="1"/>
          <p:nvPr/>
        </p:nvSpPr>
        <p:spPr>
          <a:xfrm>
            <a:off x="755576" y="1772816"/>
            <a:ext cx="1224136" cy="369332"/>
          </a:xfrm>
          <a:prstGeom prst="rect">
            <a:avLst/>
          </a:prstGeom>
          <a:noFill/>
        </p:spPr>
        <p:txBody>
          <a:bodyPr wrap="square" rtlCol="0">
            <a:spAutoFit/>
          </a:bodyPr>
          <a:lstStyle/>
          <a:p>
            <a:r>
              <a:rPr kumimoji="1" lang="ja-JP" altLang="en-US" u="sng" dirty="0" smtClean="0">
                <a:latin typeface="Times New Roman" panose="02020603050405020304" pitchFamily="18" charset="0"/>
                <a:ea typeface="ＭＳ Ｐゴシック" panose="020B0600070205080204" pitchFamily="50" charset="-128"/>
              </a:rPr>
              <a:t>パラメータ</a:t>
            </a:r>
            <a:endParaRPr kumimoji="1"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3" name="テキスト ボックス 22"/>
          <p:cNvSpPr txBox="1"/>
          <p:nvPr/>
        </p:nvSpPr>
        <p:spPr>
          <a:xfrm>
            <a:off x="1988865" y="1772816"/>
            <a:ext cx="3501355" cy="369332"/>
          </a:xfrm>
          <a:prstGeom prst="rect">
            <a:avLst/>
          </a:prstGeom>
          <a:noFill/>
        </p:spPr>
        <p:txBody>
          <a:bodyPr wrap="square" rtlCol="0">
            <a:spAutoFit/>
          </a:bodyPr>
          <a:lstStyle/>
          <a:p>
            <a:r>
              <a:rPr lang="en-US" altLang="ja-JP" i="1" dirty="0" err="1" smtClean="0">
                <a:latin typeface="Times New Roman" panose="02020603050405020304" pitchFamily="18" charset="0"/>
                <a:ea typeface="ＭＳ Ｐゴシック" panose="020B0600070205080204" pitchFamily="50" charset="-128"/>
              </a:rPr>
              <a:t>f</a:t>
            </a:r>
            <a:r>
              <a:rPr lang="en-US" altLang="ja-JP" baseline="-25000" dirty="0" err="1" smtClean="0">
                <a:latin typeface="Times New Roman" panose="02020603050405020304" pitchFamily="18" charset="0"/>
                <a:ea typeface="ＭＳ Ｐゴシック" panose="020B0600070205080204" pitchFamily="50" charset="-128"/>
              </a:rPr>
              <a:t>n</a:t>
            </a:r>
            <a:r>
              <a:rPr lang="en-US" altLang="ja-JP" baseline="30000" dirty="0" smtClean="0">
                <a:latin typeface="Symbol" panose="05050102010706020507" pitchFamily="18" charset="2"/>
                <a:ea typeface="ＭＳ Ｐゴシック" panose="020B0600070205080204" pitchFamily="50" charset="-128"/>
              </a:rPr>
              <a:t>+</a:t>
            </a:r>
            <a:r>
              <a:rPr lang="en-US" altLang="ja-JP" i="1" baseline="-250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各評価指標に</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おける</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最良値</a:t>
            </a:r>
            <a:endParaRPr kumimoji="1"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4" name="テキスト ボックス 23"/>
          <p:cNvSpPr txBox="1"/>
          <p:nvPr/>
        </p:nvSpPr>
        <p:spPr>
          <a:xfrm>
            <a:off x="1989237" y="2123564"/>
            <a:ext cx="3501355" cy="369332"/>
          </a:xfrm>
          <a:prstGeom prst="rect">
            <a:avLst/>
          </a:prstGeom>
          <a:noFill/>
        </p:spPr>
        <p:txBody>
          <a:bodyPr wrap="square" rtlCol="0">
            <a:spAutoFit/>
          </a:bodyPr>
          <a:lstStyle/>
          <a:p>
            <a:r>
              <a:rPr lang="en-US" altLang="ja-JP" i="1" dirty="0" err="1" smtClean="0">
                <a:latin typeface="Times New Roman" panose="02020603050405020304" pitchFamily="18" charset="0"/>
                <a:ea typeface="ＭＳ Ｐゴシック" panose="020B0600070205080204" pitchFamily="50" charset="-128"/>
              </a:rPr>
              <a:t>f</a:t>
            </a:r>
            <a:r>
              <a:rPr lang="en-US" altLang="ja-JP" baseline="-25000" dirty="0" err="1" smtClean="0">
                <a:latin typeface="Times New Roman" panose="02020603050405020304" pitchFamily="18" charset="0"/>
                <a:ea typeface="ＭＳ Ｐゴシック" panose="020B0600070205080204" pitchFamily="50" charset="-128"/>
              </a:rPr>
              <a:t>n</a:t>
            </a:r>
            <a:r>
              <a:rPr lang="en-US" altLang="ja-JP" baseline="30000" dirty="0">
                <a:latin typeface="Symbol" panose="05050102010706020507" pitchFamily="18" charset="2"/>
                <a:ea typeface="ＭＳ Ｐゴシック" panose="020B0600070205080204" pitchFamily="50" charset="-128"/>
              </a:rPr>
              <a:t>-</a:t>
            </a:r>
            <a:r>
              <a:rPr lang="en-US" altLang="ja-JP" i="1" baseline="-250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各評価指標に</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おける最悪値</a:t>
            </a:r>
            <a:endParaRPr kumimoji="1"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5" name="テキスト ボックス 24"/>
          <p:cNvSpPr txBox="1"/>
          <p:nvPr/>
        </p:nvSpPr>
        <p:spPr>
          <a:xfrm>
            <a:off x="1732612" y="4395683"/>
            <a:ext cx="1293312" cy="400110"/>
          </a:xfrm>
          <a:prstGeom prst="rect">
            <a:avLst/>
          </a:prstGeom>
          <a:noFill/>
        </p:spPr>
        <p:txBody>
          <a:bodyPr wrap="square" rtlCol="0">
            <a:spAutoFit/>
          </a:bodyPr>
          <a:lstStyle/>
          <a:p>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minimize</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6" name="テキスト ボックス 25"/>
          <p:cNvSpPr txBox="1"/>
          <p:nvPr/>
        </p:nvSpPr>
        <p:spPr>
          <a:xfrm>
            <a:off x="7758354" y="4426461"/>
            <a:ext cx="630069" cy="338554"/>
          </a:xfrm>
          <a:prstGeom prst="rect">
            <a:avLst/>
          </a:prstGeom>
          <a:noFill/>
        </p:spPr>
        <p:txBody>
          <a:bodyPr wrap="square" rtlCol="0">
            <a:spAutoFit/>
          </a:bodyPr>
          <a:lstStyle/>
          <a:p>
            <a:r>
              <a:rPr kumimoji="1" lang="en-US" altLang="ja-JP" sz="1600" dirty="0" smtClean="0">
                <a:latin typeface="Times New Roman" panose="02020603050405020304" pitchFamily="18" charset="0"/>
                <a:ea typeface="ＭＳ Ｐゴシック" panose="020B0600070205080204" pitchFamily="50" charset="-128"/>
                <a:cs typeface="Times New Roman" panose="02020603050405020304" pitchFamily="18" charset="0"/>
              </a:rPr>
              <a:t>(13)</a:t>
            </a:r>
            <a:endParaRPr kumimoji="1" lang="ja-JP" altLang="en-US" sz="1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7" name="テキスト ボックス 26"/>
          <p:cNvSpPr txBox="1"/>
          <p:nvPr/>
        </p:nvSpPr>
        <p:spPr>
          <a:xfrm>
            <a:off x="1989238" y="2483604"/>
            <a:ext cx="5769118" cy="369332"/>
          </a:xfrm>
          <a:prstGeom prst="rect">
            <a:avLst/>
          </a:prstGeom>
          <a:noFill/>
        </p:spPr>
        <p:txBody>
          <a:bodyPr wrap="square" rtlCol="0">
            <a:spAutoFit/>
          </a:bodyPr>
          <a:lstStyle/>
          <a:p>
            <a:r>
              <a:rPr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rPr>
              <a:t> α</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rPr>
              <a:t>有効性の評価</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指標に対する重み（</a:t>
            </a:r>
            <a:r>
              <a:rPr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rPr>
              <a:t>α</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dirty="0" smtClean="0">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dirty="0" smtClean="0">
                <a:latin typeface="Times New Roman" panose="02020603050405020304" pitchFamily="18" charset="0"/>
                <a:ea typeface="ＭＳ Ｐゴシック" panose="020B0600070205080204" pitchFamily="50" charset="-128"/>
                <a:cs typeface="Times New Roman" panose="02020603050405020304" pitchFamily="18" charset="0"/>
              </a:rPr>
              <a:t> 0.1, 0.2, …, 0.9</a:t>
            </a:r>
            <a:r>
              <a:rPr lang="ja-JP" altLang="en-US"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en-US" altLang="ja-JP" i="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2908874246"/>
              </p:ext>
            </p:extLst>
          </p:nvPr>
        </p:nvGraphicFramePr>
        <p:xfrm>
          <a:off x="3332584" y="4221088"/>
          <a:ext cx="2895600" cy="749300"/>
        </p:xfrm>
        <a:graphic>
          <a:graphicData uri="http://schemas.openxmlformats.org/presentationml/2006/ole">
            <mc:AlternateContent xmlns:mc="http://schemas.openxmlformats.org/markup-compatibility/2006">
              <mc:Choice xmlns:v="urn:schemas-microsoft-com:vml" Requires="v">
                <p:oleObj spid="_x0000_s18574" name="数式" r:id="rId3" imgW="2895480" imgH="749160" progId="Equation.3">
                  <p:embed/>
                </p:oleObj>
              </mc:Choice>
              <mc:Fallback>
                <p:oleObj name="数式" r:id="rId3" imgW="2895480" imgH="749160" progId="Equation.3">
                  <p:embed/>
                  <p:pic>
                    <p:nvPicPr>
                      <p:cNvPr id="0" name=""/>
                      <p:cNvPicPr/>
                      <p:nvPr/>
                    </p:nvPicPr>
                    <p:blipFill>
                      <a:blip r:embed="rId4"/>
                      <a:stretch>
                        <a:fillRect/>
                      </a:stretch>
                    </p:blipFill>
                    <p:spPr>
                      <a:xfrm>
                        <a:off x="3332584" y="4221088"/>
                        <a:ext cx="2895600" cy="749300"/>
                      </a:xfrm>
                      <a:prstGeom prst="rect">
                        <a:avLst/>
                      </a:prstGeom>
                    </p:spPr>
                  </p:pic>
                </p:oleObj>
              </mc:Fallback>
            </mc:AlternateContent>
          </a:graphicData>
        </a:graphic>
      </p:graphicFrame>
      <p:sp>
        <p:nvSpPr>
          <p:cNvPr id="3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1" name="オブジェクト 30"/>
          <p:cNvGraphicFramePr>
            <a:graphicFrameLocks noChangeAspect="1"/>
          </p:cNvGraphicFramePr>
          <p:nvPr>
            <p:extLst>
              <p:ext uri="{D42A27DB-BD31-4B8C-83A1-F6EECF244321}">
                <p14:modId xmlns:p14="http://schemas.microsoft.com/office/powerpoint/2010/main" val="2848836460"/>
              </p:ext>
            </p:extLst>
          </p:nvPr>
        </p:nvGraphicFramePr>
        <p:xfrm>
          <a:off x="1462887" y="3429000"/>
          <a:ext cx="1819830" cy="609617"/>
        </p:xfrm>
        <a:graphic>
          <a:graphicData uri="http://schemas.openxmlformats.org/presentationml/2006/ole">
            <mc:AlternateContent xmlns:mc="http://schemas.openxmlformats.org/markup-compatibility/2006">
              <mc:Choice xmlns:v="urn:schemas-microsoft-com:vml" Requires="v">
                <p:oleObj spid="_x0000_s18575" name="数式" r:id="rId5" imgW="2260440" imgH="723600" progId="Equation.3">
                  <p:embed/>
                </p:oleObj>
              </mc:Choice>
              <mc:Fallback>
                <p:oleObj name="数式" r:id="rId5" imgW="2260440" imgH="723600" progId="Equation.3">
                  <p:embed/>
                  <p:pic>
                    <p:nvPicPr>
                      <p:cNvPr id="0" name="Object 3"/>
                      <p:cNvPicPr>
                        <a:picLocks noChangeAspect="1" noChangeArrowheads="1"/>
                      </p:cNvPicPr>
                      <p:nvPr/>
                    </p:nvPicPr>
                    <p:blipFill>
                      <a:blip r:embed="rId6"/>
                      <a:srcRect/>
                      <a:stretch>
                        <a:fillRect/>
                      </a:stretch>
                    </p:blipFill>
                    <p:spPr bwMode="auto">
                      <a:xfrm>
                        <a:off x="1462887" y="3429000"/>
                        <a:ext cx="1819830" cy="609617"/>
                      </a:xfrm>
                      <a:prstGeom prst="rect">
                        <a:avLst/>
                      </a:prstGeom>
                      <a:noFill/>
                    </p:spPr>
                  </p:pic>
                </p:oleObj>
              </mc:Fallback>
            </mc:AlternateContent>
          </a:graphicData>
        </a:graphic>
      </p:graphicFrame>
      <p:sp>
        <p:nvSpPr>
          <p:cNvPr id="3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3" name="オブジェクト 32"/>
          <p:cNvGraphicFramePr>
            <a:graphicFrameLocks noChangeAspect="1"/>
          </p:cNvGraphicFramePr>
          <p:nvPr>
            <p:extLst>
              <p:ext uri="{D42A27DB-BD31-4B8C-83A1-F6EECF244321}">
                <p14:modId xmlns:p14="http://schemas.microsoft.com/office/powerpoint/2010/main" val="2920402167"/>
              </p:ext>
            </p:extLst>
          </p:nvPr>
        </p:nvGraphicFramePr>
        <p:xfrm>
          <a:off x="5728695" y="3493441"/>
          <a:ext cx="1363585" cy="480734"/>
        </p:xfrm>
        <a:graphic>
          <a:graphicData uri="http://schemas.openxmlformats.org/presentationml/2006/ole">
            <mc:AlternateContent xmlns:mc="http://schemas.openxmlformats.org/markup-compatibility/2006">
              <mc:Choice xmlns:v="urn:schemas-microsoft-com:vml" Requires="v">
                <p:oleObj spid="_x0000_s18576" name="数式" r:id="rId7" imgW="1688760" imgH="596880" progId="Equation.3">
                  <p:embed/>
                </p:oleObj>
              </mc:Choice>
              <mc:Fallback>
                <p:oleObj name="数式" r:id="rId7" imgW="1688760" imgH="596880" progId="Equation.3">
                  <p:embed/>
                  <p:pic>
                    <p:nvPicPr>
                      <p:cNvPr id="0" name="Object 5"/>
                      <p:cNvPicPr>
                        <a:picLocks noChangeAspect="1" noChangeArrowheads="1"/>
                      </p:cNvPicPr>
                      <p:nvPr/>
                    </p:nvPicPr>
                    <p:blipFill>
                      <a:blip r:embed="rId8"/>
                      <a:srcRect/>
                      <a:stretch>
                        <a:fillRect/>
                      </a:stretch>
                    </p:blipFill>
                    <p:spPr bwMode="auto">
                      <a:xfrm>
                        <a:off x="5728695" y="3493441"/>
                        <a:ext cx="1363585" cy="480734"/>
                      </a:xfrm>
                      <a:prstGeom prst="rect">
                        <a:avLst/>
                      </a:prstGeom>
                      <a:noFill/>
                    </p:spPr>
                  </p:pic>
                </p:oleObj>
              </mc:Fallback>
            </mc:AlternateContent>
          </a:graphicData>
        </a:graphic>
      </p:graphicFrame>
      <p:sp>
        <p:nvSpPr>
          <p:cNvPr id="34" name="テキスト ボックス 33"/>
          <p:cNvSpPr txBox="1"/>
          <p:nvPr/>
        </p:nvSpPr>
        <p:spPr>
          <a:xfrm>
            <a:off x="478558" y="2926105"/>
            <a:ext cx="2725290" cy="430887"/>
          </a:xfrm>
          <a:prstGeom prst="rect">
            <a:avLst/>
          </a:prstGeom>
          <a:noFill/>
        </p:spPr>
        <p:txBody>
          <a:bodyPr wrap="square" rtlCol="0">
            <a:spAutoFit/>
          </a:bodyPr>
          <a:lstStyle/>
          <a:p>
            <a:r>
              <a:rPr lang="ja-JP" altLang="en-US" sz="2200" dirty="0" smtClean="0">
                <a:solidFill>
                  <a:srgbClr val="00B050"/>
                </a:solidFill>
                <a:latin typeface="Times New Roman" panose="02020603050405020304" pitchFamily="18" charset="0"/>
                <a:ea typeface="ＭＳ Ｐゴシック" panose="020B0600070205080204" pitchFamily="50" charset="-128"/>
              </a:rPr>
              <a:t>有効性</a:t>
            </a:r>
            <a:r>
              <a:rPr lang="ja-JP" altLang="en-US" sz="2200" dirty="0" smtClean="0">
                <a:latin typeface="Times New Roman" panose="02020603050405020304" pitchFamily="18" charset="0"/>
                <a:ea typeface="ＭＳ Ｐゴシック" panose="020B0600070205080204" pitchFamily="50" charset="-128"/>
              </a:rPr>
              <a:t>の評価指標</a:t>
            </a:r>
            <a:endParaRPr lang="en-US" altLang="ja-JP" sz="2200" dirty="0">
              <a:latin typeface="Times New Roman" panose="02020603050405020304" pitchFamily="18" charset="0"/>
              <a:ea typeface="ＭＳ Ｐゴシック" panose="020B0600070205080204" pitchFamily="50" charset="-128"/>
            </a:endParaRPr>
          </a:p>
        </p:txBody>
      </p:sp>
      <p:sp>
        <p:nvSpPr>
          <p:cNvPr id="35" name="テキスト ボックス 34"/>
          <p:cNvSpPr txBox="1"/>
          <p:nvPr/>
        </p:nvSpPr>
        <p:spPr>
          <a:xfrm>
            <a:off x="4755606" y="2926105"/>
            <a:ext cx="2725290" cy="430887"/>
          </a:xfrm>
          <a:prstGeom prst="rect">
            <a:avLst/>
          </a:prstGeom>
          <a:noFill/>
        </p:spPr>
        <p:txBody>
          <a:bodyPr wrap="square" rtlCol="0">
            <a:spAutoFit/>
          </a:bodyPr>
          <a:lstStyle/>
          <a:p>
            <a:r>
              <a:rPr lang="ja-JP" altLang="en-US" sz="2200" dirty="0" smtClean="0">
                <a:solidFill>
                  <a:srgbClr val="0070C0"/>
                </a:solidFill>
                <a:latin typeface="Times New Roman" panose="02020603050405020304" pitchFamily="18" charset="0"/>
                <a:ea typeface="ＭＳ Ｐゴシック" panose="020B0600070205080204" pitchFamily="50" charset="-128"/>
              </a:rPr>
              <a:t>平等性</a:t>
            </a:r>
            <a:r>
              <a:rPr lang="ja-JP" altLang="en-US" sz="2200" dirty="0" smtClean="0">
                <a:latin typeface="Times New Roman" panose="02020603050405020304" pitchFamily="18" charset="0"/>
                <a:ea typeface="ＭＳ Ｐゴシック" panose="020B0600070205080204" pitchFamily="50" charset="-128"/>
              </a:rPr>
              <a:t>の評価指標</a:t>
            </a:r>
            <a:endParaRPr lang="en-US" altLang="ja-JP" sz="2200" dirty="0">
              <a:latin typeface="Times New Roman" panose="02020603050405020304" pitchFamily="18" charset="0"/>
              <a:ea typeface="ＭＳ Ｐゴシック" panose="020B0600070205080204" pitchFamily="50" charset="-128"/>
            </a:endParaRPr>
          </a:p>
        </p:txBody>
      </p:sp>
      <p:sp>
        <p:nvSpPr>
          <p:cNvPr id="36" name="テキスト ボックス 35"/>
          <p:cNvSpPr txBox="1"/>
          <p:nvPr/>
        </p:nvSpPr>
        <p:spPr>
          <a:xfrm>
            <a:off x="3851920" y="3579920"/>
            <a:ext cx="614698" cy="307777"/>
          </a:xfrm>
          <a:prstGeom prst="rect">
            <a:avLst/>
          </a:prstGeom>
          <a:noFill/>
        </p:spPr>
        <p:txBody>
          <a:bodyPr wrap="square" rtlCol="0">
            <a:spAutoFit/>
          </a:bodyPr>
          <a:lstStyle/>
          <a:p>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(11)</a:t>
            </a:r>
            <a:endParaRPr kumimoji="1"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7" name="テキスト ボックス 36"/>
          <p:cNvSpPr txBox="1"/>
          <p:nvPr/>
        </p:nvSpPr>
        <p:spPr>
          <a:xfrm>
            <a:off x="7754976" y="3579920"/>
            <a:ext cx="590015" cy="307777"/>
          </a:xfrm>
          <a:prstGeom prst="rect">
            <a:avLst/>
          </a:prstGeom>
          <a:noFill/>
        </p:spPr>
        <p:txBody>
          <a:bodyPr wrap="square" rtlCol="0">
            <a:spAutoFit/>
          </a:bodyPr>
          <a:lstStyle/>
          <a:p>
            <a:r>
              <a:rPr kumimoji="1" lang="en-US" altLang="ja-JP" sz="1400" dirty="0" smtClean="0">
                <a:latin typeface="Times New Roman" panose="02020603050405020304" pitchFamily="18" charset="0"/>
                <a:ea typeface="ＭＳ Ｐゴシック" panose="020B0600070205080204" pitchFamily="50" charset="-128"/>
                <a:cs typeface="Times New Roman" panose="02020603050405020304" pitchFamily="18" charset="0"/>
              </a:rPr>
              <a:t>(12)</a:t>
            </a:r>
            <a:endParaRPr kumimoji="1"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38" name="テキスト ボックス 37"/>
          <p:cNvSpPr txBox="1"/>
          <p:nvPr/>
        </p:nvSpPr>
        <p:spPr>
          <a:xfrm>
            <a:off x="323528" y="5219328"/>
            <a:ext cx="8280920" cy="461665"/>
          </a:xfrm>
          <a:prstGeom prst="rect">
            <a:avLst/>
          </a:prstGeom>
          <a:noFill/>
        </p:spPr>
        <p:txBody>
          <a:bodyPr wrap="square" rtlCol="0">
            <a:spAutoFit/>
          </a:bodyPr>
          <a:lstStyle/>
          <a:p>
            <a:pPr>
              <a:buFont typeface="Wingdings" panose="05000000000000000000" pitchFamily="2" charset="2"/>
              <a:buChar char="n"/>
            </a:pPr>
            <a:r>
              <a:rPr lang="ja-JP" altLang="en-US" sz="2400" dirty="0" smtClean="0">
                <a:latin typeface="Times New Roman" panose="02020603050405020304" pitchFamily="18" charset="0"/>
                <a:ea typeface="ＭＳ Ｐゴシック" panose="020B0600070205080204" pitchFamily="50" charset="-128"/>
              </a:rPr>
              <a:t> 制約条件</a:t>
            </a:r>
            <a:endParaRPr lang="en-US" altLang="ja-JP" sz="2400" dirty="0">
              <a:latin typeface="Times New Roman" panose="02020603050405020304" pitchFamily="18" charset="0"/>
              <a:ea typeface="ＭＳ Ｐゴシック" panose="020B0600070205080204" pitchFamily="50" charset="-128"/>
            </a:endParaRPr>
          </a:p>
        </p:txBody>
      </p:sp>
      <p:sp>
        <p:nvSpPr>
          <p:cNvPr id="39" name="テキスト ボックス 38"/>
          <p:cNvSpPr txBox="1"/>
          <p:nvPr/>
        </p:nvSpPr>
        <p:spPr>
          <a:xfrm>
            <a:off x="611559" y="5601434"/>
            <a:ext cx="7272809" cy="707886"/>
          </a:xfrm>
          <a:prstGeom prst="rect">
            <a:avLst/>
          </a:prstGeom>
          <a:noFill/>
        </p:spPr>
        <p:txBody>
          <a:bodyPr wrap="square" rtlCol="0">
            <a:spAutoFit/>
          </a:bodyPr>
          <a:lstStyle/>
          <a:p>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制約条件については，</a:t>
            </a:r>
            <a:r>
              <a:rPr lang="ja-JP" altLang="en-US" sz="2000" dirty="0">
                <a:latin typeface="Times New Roman" panose="02020603050405020304" pitchFamily="18" charset="0"/>
                <a:ea typeface="ＭＳ Ｐゴシック" panose="020B0600070205080204" pitchFamily="50" charset="-128"/>
              </a:rPr>
              <a:t>それぞれ</a:t>
            </a:r>
            <a:r>
              <a:rPr lang="ja-JP" altLang="en-US" sz="2000" dirty="0" smtClean="0">
                <a:latin typeface="Times New Roman" panose="02020603050405020304" pitchFamily="18" charset="0"/>
                <a:ea typeface="ＭＳ Ｐゴシック" panose="020B0600070205080204" pitchFamily="50" charset="-128"/>
              </a:rPr>
              <a:t>の</a:t>
            </a:r>
            <a:r>
              <a:rPr lang="ja-JP" altLang="en-US" sz="2000" dirty="0">
                <a:latin typeface="Times New Roman" panose="02020603050405020304" pitchFamily="18" charset="0"/>
                <a:ea typeface="ＭＳ Ｐゴシック" panose="020B0600070205080204" pitchFamily="50" charset="-128"/>
              </a:rPr>
              <a:t>評価指標の制約式となって</a:t>
            </a:r>
            <a:r>
              <a:rPr lang="ja-JP" altLang="en-US" sz="2000" dirty="0" smtClean="0">
                <a:latin typeface="Times New Roman" panose="02020603050405020304" pitchFamily="18" charset="0"/>
                <a:ea typeface="ＭＳ Ｐゴシック" panose="020B0600070205080204" pitchFamily="50" charset="-128"/>
              </a:rPr>
              <a:t>いる式</a:t>
            </a:r>
            <a:r>
              <a:rPr lang="en-US" altLang="ja-JP" sz="2000" dirty="0">
                <a:latin typeface="Times New Roman" panose="02020603050405020304" pitchFamily="18" charset="0"/>
                <a:ea typeface="ＭＳ Ｐゴシック" panose="020B0600070205080204" pitchFamily="50" charset="-128"/>
              </a:rPr>
              <a:t>(2)</a:t>
            </a:r>
            <a:r>
              <a:rPr lang="ja-JP" altLang="en-US" sz="2000" dirty="0">
                <a:latin typeface="Times New Roman" panose="02020603050405020304" pitchFamily="18" charset="0"/>
                <a:ea typeface="ＭＳ Ｐゴシック" panose="020B0600070205080204" pitchFamily="50" charset="-128"/>
              </a:rPr>
              <a:t>～式</a:t>
            </a:r>
            <a:r>
              <a:rPr lang="en-US" altLang="ja-JP" sz="2000" dirty="0">
                <a:latin typeface="Times New Roman" panose="02020603050405020304" pitchFamily="18" charset="0"/>
                <a:ea typeface="ＭＳ Ｐゴシック" panose="020B0600070205080204" pitchFamily="50" charset="-128"/>
              </a:rPr>
              <a:t>(7</a:t>
            </a:r>
            <a:r>
              <a:rPr lang="en-US" altLang="ja-JP" sz="2000" dirty="0" smtClean="0">
                <a:latin typeface="Times New Roman" panose="02020603050405020304" pitchFamily="18" charset="0"/>
                <a:ea typeface="ＭＳ Ｐゴシック" panose="020B0600070205080204" pitchFamily="50" charset="-128"/>
              </a:rPr>
              <a:t>)</a:t>
            </a:r>
            <a:r>
              <a:rPr lang="ja-JP" altLang="en-US" sz="2000" dirty="0" smtClean="0">
                <a:latin typeface="Times New Roman" panose="02020603050405020304" pitchFamily="18" charset="0"/>
                <a:ea typeface="ＭＳ Ｐゴシック" panose="020B0600070205080204" pitchFamily="50" charset="-128"/>
              </a:rPr>
              <a:t> ，式</a:t>
            </a:r>
            <a:r>
              <a:rPr lang="en-US" altLang="ja-JP" sz="2000" dirty="0" smtClean="0">
                <a:latin typeface="Times New Roman" panose="02020603050405020304" pitchFamily="18" charset="0"/>
                <a:ea typeface="ＭＳ Ｐゴシック" panose="020B0600070205080204" pitchFamily="50" charset="-128"/>
              </a:rPr>
              <a:t>(10)</a:t>
            </a:r>
            <a:r>
              <a:rPr lang="ja-JP" altLang="en-US" sz="2000" dirty="0" smtClean="0">
                <a:latin typeface="Times New Roman" panose="02020603050405020304" pitchFamily="18" charset="0"/>
                <a:ea typeface="ＭＳ Ｐゴシック" panose="020B0600070205080204" pitchFamily="50" charset="-128"/>
              </a:rPr>
              <a:t>と同様のものとした</a:t>
            </a:r>
            <a:endParaRPr lang="ja-JP" altLang="en-US" sz="20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94893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多目的評価　数値実験</a:t>
            </a:r>
            <a:endParaRPr kumimoji="1" lang="ja-JP" altLang="en-US" dirty="0"/>
          </a:p>
        </p:txBody>
      </p:sp>
      <p:sp>
        <p:nvSpPr>
          <p:cNvPr id="3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8" name="グラフ 27"/>
          <p:cNvGraphicFramePr>
            <a:graphicFrameLocks/>
          </p:cNvGraphicFramePr>
          <p:nvPr>
            <p:extLst>
              <p:ext uri="{D42A27DB-BD31-4B8C-83A1-F6EECF244321}">
                <p14:modId xmlns:p14="http://schemas.microsoft.com/office/powerpoint/2010/main" val="1538386596"/>
              </p:ext>
            </p:extLst>
          </p:nvPr>
        </p:nvGraphicFramePr>
        <p:xfrm>
          <a:off x="-63592" y="764704"/>
          <a:ext cx="3240000" cy="255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グラフ 28"/>
          <p:cNvGraphicFramePr>
            <a:graphicFrameLocks/>
          </p:cNvGraphicFramePr>
          <p:nvPr>
            <p:extLst>
              <p:ext uri="{D42A27DB-BD31-4B8C-83A1-F6EECF244321}">
                <p14:modId xmlns:p14="http://schemas.microsoft.com/office/powerpoint/2010/main" val="3024956484"/>
              </p:ext>
            </p:extLst>
          </p:nvPr>
        </p:nvGraphicFramePr>
        <p:xfrm>
          <a:off x="2952000" y="764704"/>
          <a:ext cx="3240000" cy="25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1" name="グラフ 40"/>
          <p:cNvGraphicFramePr>
            <a:graphicFrameLocks/>
          </p:cNvGraphicFramePr>
          <p:nvPr>
            <p:extLst>
              <p:ext uri="{D42A27DB-BD31-4B8C-83A1-F6EECF244321}">
                <p14:modId xmlns:p14="http://schemas.microsoft.com/office/powerpoint/2010/main" val="4278243299"/>
              </p:ext>
            </p:extLst>
          </p:nvPr>
        </p:nvGraphicFramePr>
        <p:xfrm>
          <a:off x="5967593" y="764704"/>
          <a:ext cx="3240000" cy="2556000"/>
        </p:xfrm>
        <a:graphic>
          <a:graphicData uri="http://schemas.openxmlformats.org/drawingml/2006/chart">
            <c:chart xmlns:c="http://schemas.openxmlformats.org/drawingml/2006/chart" xmlns:r="http://schemas.openxmlformats.org/officeDocument/2006/relationships" r:id="rId4"/>
          </a:graphicData>
        </a:graphic>
      </p:graphicFrame>
      <p:sp>
        <p:nvSpPr>
          <p:cNvPr id="42" name="テキスト ボックス 41"/>
          <p:cNvSpPr txBox="1"/>
          <p:nvPr/>
        </p:nvSpPr>
        <p:spPr>
          <a:xfrm>
            <a:off x="435522" y="3216571"/>
            <a:ext cx="2241773" cy="276999"/>
          </a:xfrm>
          <a:prstGeom prst="rect">
            <a:avLst/>
          </a:prstGeom>
          <a:noFill/>
        </p:spPr>
        <p:txBody>
          <a:bodyPr wrap="square" rtlCol="0">
            <a:spAutoFit/>
          </a:bodyPr>
          <a:lstStyle/>
          <a:p>
            <a:pPr algn="ctr"/>
            <a:r>
              <a:rPr kumimoji="1" lang="ja-JP" altLang="en-US" sz="1200" dirty="0" smtClean="0">
                <a:latin typeface="Times New Roman" panose="02020603050405020304" pitchFamily="18" charset="0"/>
                <a:ea typeface="ＭＳ Ｐゴシック" panose="020B0600070205080204" pitchFamily="50" charset="-128"/>
              </a:rPr>
              <a:t>図</a:t>
            </a:r>
            <a:r>
              <a:rPr lang="en-US" altLang="ja-JP" sz="1200" dirty="0" smtClean="0">
                <a:latin typeface="Times New Roman" panose="02020603050405020304" pitchFamily="18" charset="0"/>
                <a:ea typeface="ＭＳ Ｐゴシック" panose="020B0600070205080204" pitchFamily="50" charset="-128"/>
              </a:rPr>
              <a:t>12</a:t>
            </a:r>
            <a:r>
              <a:rPr kumimoji="1"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i="1" dirty="0">
                <a:latin typeface="Times New Roman" panose="02020603050405020304" pitchFamily="18" charset="0"/>
                <a:ea typeface="ＭＳ Ｐゴシック" panose="020B0600070205080204" pitchFamily="50" charset="-128"/>
                <a:cs typeface="Times New Roman" panose="02020603050405020304" pitchFamily="18" charset="0"/>
              </a:rPr>
              <a:t> α</a:t>
            </a:r>
            <a:r>
              <a:rPr lang="en-US" altLang="ja-JP" sz="1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dirty="0">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sz="1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dirty="0" smtClean="0">
                <a:latin typeface="Times New Roman" panose="02020603050405020304" pitchFamily="18" charset="0"/>
                <a:ea typeface="ＭＳ Ｐゴシック" panose="020B0600070205080204" pitchFamily="50" charset="-128"/>
                <a:cs typeface="Times New Roman" panose="02020603050405020304" pitchFamily="18" charset="0"/>
              </a:rPr>
              <a:t>0.1 </a:t>
            </a:r>
            <a:r>
              <a:rPr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のときの結果</a:t>
            </a:r>
            <a:endParaRPr kumimoji="1"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3" name="テキスト ボックス 42"/>
          <p:cNvSpPr txBox="1"/>
          <p:nvPr/>
        </p:nvSpPr>
        <p:spPr>
          <a:xfrm>
            <a:off x="3451114" y="3216571"/>
            <a:ext cx="2241773" cy="276999"/>
          </a:xfrm>
          <a:prstGeom prst="rect">
            <a:avLst/>
          </a:prstGeom>
          <a:noFill/>
        </p:spPr>
        <p:txBody>
          <a:bodyPr wrap="square" rtlCol="0">
            <a:spAutoFit/>
          </a:bodyPr>
          <a:lstStyle/>
          <a:p>
            <a:pPr algn="ctr"/>
            <a:r>
              <a:rPr kumimoji="1" lang="ja-JP" altLang="en-US" sz="1200" dirty="0" smtClean="0">
                <a:latin typeface="Times New Roman" panose="02020603050405020304" pitchFamily="18" charset="0"/>
                <a:ea typeface="ＭＳ Ｐゴシック" panose="020B0600070205080204" pitchFamily="50" charset="-128"/>
              </a:rPr>
              <a:t>図</a:t>
            </a:r>
            <a:r>
              <a:rPr lang="en-US" altLang="ja-JP" sz="1200" dirty="0" smtClean="0">
                <a:latin typeface="Times New Roman" panose="02020603050405020304" pitchFamily="18" charset="0"/>
                <a:ea typeface="ＭＳ Ｐゴシック" panose="020B0600070205080204" pitchFamily="50" charset="-128"/>
              </a:rPr>
              <a:t>13</a:t>
            </a:r>
            <a:r>
              <a:rPr kumimoji="1"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i="1" dirty="0">
                <a:latin typeface="Times New Roman" panose="02020603050405020304" pitchFamily="18" charset="0"/>
                <a:ea typeface="ＭＳ Ｐゴシック" panose="020B0600070205080204" pitchFamily="50" charset="-128"/>
                <a:cs typeface="Times New Roman" panose="02020603050405020304" pitchFamily="18" charset="0"/>
              </a:rPr>
              <a:t> α</a:t>
            </a:r>
            <a:r>
              <a:rPr lang="en-US" altLang="ja-JP" sz="1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dirty="0">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sz="1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dirty="0" smtClean="0">
                <a:latin typeface="Times New Roman" panose="02020603050405020304" pitchFamily="18" charset="0"/>
                <a:ea typeface="ＭＳ Ｐゴシック" panose="020B0600070205080204" pitchFamily="50" charset="-128"/>
                <a:cs typeface="Times New Roman" panose="02020603050405020304" pitchFamily="18" charset="0"/>
              </a:rPr>
              <a:t>0.5 </a:t>
            </a:r>
            <a:r>
              <a:rPr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のときの結果</a:t>
            </a:r>
            <a:endParaRPr kumimoji="1"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4" name="テキスト ボックス 43"/>
          <p:cNvSpPr txBox="1"/>
          <p:nvPr/>
        </p:nvSpPr>
        <p:spPr>
          <a:xfrm>
            <a:off x="6466707" y="3216571"/>
            <a:ext cx="2241773" cy="276999"/>
          </a:xfrm>
          <a:prstGeom prst="rect">
            <a:avLst/>
          </a:prstGeom>
          <a:noFill/>
        </p:spPr>
        <p:txBody>
          <a:bodyPr wrap="square" rtlCol="0">
            <a:spAutoFit/>
          </a:bodyPr>
          <a:lstStyle/>
          <a:p>
            <a:pPr algn="ctr"/>
            <a:r>
              <a:rPr kumimoji="1" lang="ja-JP" altLang="en-US" sz="1200" dirty="0" smtClean="0">
                <a:latin typeface="Times New Roman" panose="02020603050405020304" pitchFamily="18" charset="0"/>
                <a:ea typeface="ＭＳ Ｐゴシック" panose="020B0600070205080204" pitchFamily="50" charset="-128"/>
              </a:rPr>
              <a:t>図</a:t>
            </a:r>
            <a:r>
              <a:rPr lang="en-US" altLang="ja-JP" sz="1200" dirty="0" smtClean="0">
                <a:latin typeface="Times New Roman" panose="02020603050405020304" pitchFamily="18" charset="0"/>
                <a:ea typeface="ＭＳ Ｐゴシック" panose="020B0600070205080204" pitchFamily="50" charset="-128"/>
              </a:rPr>
              <a:t>14</a:t>
            </a:r>
            <a:r>
              <a:rPr kumimoji="1"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i="1" dirty="0">
                <a:latin typeface="Times New Roman" panose="02020603050405020304" pitchFamily="18" charset="0"/>
                <a:ea typeface="ＭＳ Ｐゴシック" panose="020B0600070205080204" pitchFamily="50" charset="-128"/>
                <a:cs typeface="Times New Roman" panose="02020603050405020304" pitchFamily="18" charset="0"/>
              </a:rPr>
              <a:t> α</a:t>
            </a:r>
            <a:r>
              <a:rPr lang="en-US" altLang="ja-JP" sz="1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dirty="0">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sz="1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dirty="0" smtClean="0">
                <a:latin typeface="Times New Roman" panose="02020603050405020304" pitchFamily="18" charset="0"/>
                <a:ea typeface="ＭＳ Ｐゴシック" panose="020B0600070205080204" pitchFamily="50" charset="-128"/>
                <a:cs typeface="Times New Roman" panose="02020603050405020304" pitchFamily="18" charset="0"/>
              </a:rPr>
              <a:t>0.9 </a:t>
            </a:r>
            <a:r>
              <a:rPr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のときの結果</a:t>
            </a:r>
            <a:endParaRPr kumimoji="1"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45" name="グラフ 44"/>
          <p:cNvGraphicFramePr>
            <a:graphicFrameLocks/>
          </p:cNvGraphicFramePr>
          <p:nvPr>
            <p:extLst>
              <p:ext uri="{D42A27DB-BD31-4B8C-83A1-F6EECF244321}">
                <p14:modId xmlns:p14="http://schemas.microsoft.com/office/powerpoint/2010/main" val="4218276110"/>
              </p:ext>
            </p:extLst>
          </p:nvPr>
        </p:nvGraphicFramePr>
        <p:xfrm>
          <a:off x="107504" y="3510710"/>
          <a:ext cx="4392000" cy="2664000"/>
        </p:xfrm>
        <a:graphic>
          <a:graphicData uri="http://schemas.openxmlformats.org/drawingml/2006/chart">
            <c:chart xmlns:c="http://schemas.openxmlformats.org/drawingml/2006/chart" xmlns:r="http://schemas.openxmlformats.org/officeDocument/2006/relationships" r:id="rId5"/>
          </a:graphicData>
        </a:graphic>
      </p:graphicFrame>
      <p:sp>
        <p:nvSpPr>
          <p:cNvPr id="46" name="テキスト ボックス 45"/>
          <p:cNvSpPr txBox="1"/>
          <p:nvPr/>
        </p:nvSpPr>
        <p:spPr>
          <a:xfrm>
            <a:off x="1182618" y="6021288"/>
            <a:ext cx="2241773" cy="276999"/>
          </a:xfrm>
          <a:prstGeom prst="rect">
            <a:avLst/>
          </a:prstGeom>
          <a:noFill/>
        </p:spPr>
        <p:txBody>
          <a:bodyPr wrap="square" rtlCol="0">
            <a:spAutoFit/>
          </a:bodyPr>
          <a:lstStyle/>
          <a:p>
            <a:pPr algn="ctr"/>
            <a:r>
              <a:rPr kumimoji="1" lang="ja-JP" altLang="en-US" sz="1200" dirty="0" smtClean="0">
                <a:latin typeface="Times New Roman" panose="02020603050405020304" pitchFamily="18" charset="0"/>
                <a:ea typeface="ＭＳ Ｐゴシック" panose="020B0600070205080204" pitchFamily="50" charset="-128"/>
              </a:rPr>
              <a:t>図</a:t>
            </a:r>
            <a:r>
              <a:rPr lang="en-US" altLang="ja-JP" sz="1200" dirty="0" smtClean="0">
                <a:latin typeface="Times New Roman" panose="02020603050405020304" pitchFamily="18" charset="0"/>
                <a:ea typeface="ＭＳ Ｐゴシック" panose="020B0600070205080204" pitchFamily="50" charset="-128"/>
              </a:rPr>
              <a:t>15</a:t>
            </a:r>
            <a:r>
              <a:rPr kumimoji="1"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i="1"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1200" i="1" dirty="0" smtClean="0">
                <a:latin typeface="Times New Roman" panose="02020603050405020304" pitchFamily="18" charset="0"/>
                <a:ea typeface="ＭＳ Ｐゴシック" panose="020B0600070205080204" pitchFamily="50" charset="-128"/>
                <a:cs typeface="Times New Roman" panose="02020603050405020304" pitchFamily="18" charset="0"/>
              </a:rPr>
              <a:t>α</a:t>
            </a:r>
            <a:r>
              <a:rPr lang="en-US" altLang="ja-JP" sz="12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1200" dirty="0" smtClean="0">
                <a:latin typeface="Times New Roman" panose="02020603050405020304" pitchFamily="18" charset="0"/>
                <a:ea typeface="ＭＳ Ｐゴシック" panose="020B0600070205080204" pitchFamily="50" charset="-128"/>
                <a:cs typeface="Times New Roman" panose="02020603050405020304" pitchFamily="18" charset="0"/>
              </a:rPr>
              <a:t>ごとの目的</a:t>
            </a:r>
            <a:r>
              <a:rPr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rPr>
              <a:t>関数値</a:t>
            </a:r>
            <a:endParaRPr kumimoji="1" lang="ja-JP" altLang="en-US" sz="1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7" name="テキスト ボックス 46"/>
          <p:cNvSpPr txBox="1"/>
          <p:nvPr/>
        </p:nvSpPr>
        <p:spPr>
          <a:xfrm>
            <a:off x="4644008" y="3893567"/>
            <a:ext cx="4428000" cy="707886"/>
          </a:xfrm>
          <a:prstGeom prst="rect">
            <a:avLst/>
          </a:prstGeom>
          <a:noFill/>
        </p:spPr>
        <p:txBody>
          <a:bodyPr wrap="square" rtlCol="0">
            <a:spAutoFit/>
          </a:bodyPr>
          <a:lstStyle/>
          <a:p>
            <a:pPr marL="342900" indent="-342900">
              <a:buFont typeface="Wingdings" panose="05000000000000000000" pitchFamily="2" charset="2"/>
              <a:buChar char="l"/>
            </a:pPr>
            <a:r>
              <a:rPr lang="ja-JP" altLang="en-US" sz="2000" dirty="0" smtClean="0">
                <a:latin typeface="Times New Roman" panose="02020603050405020304" pitchFamily="18" charset="0"/>
                <a:ea typeface="ＭＳ Ｐゴシック" panose="020B0600070205080204" pitchFamily="50" charset="-128"/>
              </a:rPr>
              <a:t>平等性の指標の重みの減少による，最低充足率の低下が確認できる</a:t>
            </a:r>
            <a:endParaRPr lang="ja-JP" altLang="en-US" sz="2000" dirty="0">
              <a:latin typeface="Times New Roman" panose="02020603050405020304" pitchFamily="18" charset="0"/>
              <a:ea typeface="ＭＳ Ｐゴシック" panose="020B0600070205080204" pitchFamily="50" charset="-128"/>
            </a:endParaRPr>
          </a:p>
        </p:txBody>
      </p:sp>
      <p:sp>
        <p:nvSpPr>
          <p:cNvPr id="48" name="テキスト ボックス 47"/>
          <p:cNvSpPr txBox="1"/>
          <p:nvPr/>
        </p:nvSpPr>
        <p:spPr>
          <a:xfrm>
            <a:off x="4644008" y="4625841"/>
            <a:ext cx="4392488" cy="1323439"/>
          </a:xfrm>
          <a:prstGeom prst="rect">
            <a:avLst/>
          </a:prstGeom>
          <a:noFill/>
        </p:spPr>
        <p:txBody>
          <a:bodyPr wrap="square" rtlCol="0">
            <a:spAutoFit/>
          </a:bodyPr>
          <a:lstStyle/>
          <a:p>
            <a:pPr marL="342900" indent="-342900">
              <a:buFont typeface="Wingdings" panose="05000000000000000000" pitchFamily="2" charset="2"/>
              <a:buChar char="l"/>
            </a:pPr>
            <a:r>
              <a:rPr lang="en-US" altLang="ja-JP" sz="2000" i="1" dirty="0" smtClean="0">
                <a:latin typeface="Times New Roman" panose="02020603050405020304" pitchFamily="18" charset="0"/>
                <a:ea typeface="ＭＳ Ｐゴシック" panose="020B0600070205080204" pitchFamily="50" charset="-128"/>
              </a:rPr>
              <a:t>α </a:t>
            </a:r>
            <a:r>
              <a:rPr lang="ja-JP" altLang="en-US" sz="2000" dirty="0" smtClean="0">
                <a:latin typeface="Times New Roman" panose="02020603050405020304" pitchFamily="18" charset="0"/>
                <a:ea typeface="ＭＳ Ｐゴシック" panose="020B0600070205080204" pitchFamily="50" charset="-128"/>
              </a:rPr>
              <a:t>の値を変化させることによって，　二つの指標を同時に考慮した</a:t>
            </a:r>
            <a:r>
              <a:rPr lang="ja-JP" altLang="en-US" sz="2000" dirty="0">
                <a:latin typeface="Times New Roman" panose="02020603050405020304" pitchFamily="18" charset="0"/>
                <a:ea typeface="ＭＳ Ｐゴシック" panose="020B0600070205080204" pitchFamily="50" charset="-128"/>
              </a:rPr>
              <a:t>際</a:t>
            </a:r>
            <a:r>
              <a:rPr lang="ja-JP" altLang="en-US" sz="2000" dirty="0" smtClean="0">
                <a:latin typeface="Times New Roman" panose="02020603050405020304" pitchFamily="18" charset="0"/>
                <a:ea typeface="ＭＳ Ｐゴシック" panose="020B0600070205080204" pitchFamily="50" charset="-128"/>
              </a:rPr>
              <a:t>の，それぞれの指標の目的関数のとる値の変化の仕方を示すことができた</a:t>
            </a:r>
            <a:endParaRPr lang="en-US" altLang="ja-JP" sz="2000" dirty="0" smtClean="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11105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8" name="テキスト ボックス 7"/>
          <p:cNvSpPr txBox="1"/>
          <p:nvPr/>
        </p:nvSpPr>
        <p:spPr>
          <a:xfrm>
            <a:off x="900000" y="902910"/>
            <a:ext cx="7344000" cy="461665"/>
          </a:xfrm>
          <a:prstGeom prst="rect">
            <a:avLst/>
          </a:prstGeom>
          <a:solidFill>
            <a:srgbClr val="92D050">
              <a:alpha val="10000"/>
            </a:srgbClr>
          </a:solidFill>
          <a:ln>
            <a:solidFill>
              <a:schemeClr val="tx1"/>
            </a:solidFill>
            <a:prstDash val="dash"/>
          </a:ln>
        </p:spPr>
        <p:txBody>
          <a:bodyPr wrap="square" rtlCol="0">
            <a:spAutoFit/>
          </a:bodyPr>
          <a:lstStyle/>
          <a:p>
            <a:pPr algn="ctr"/>
            <a:r>
              <a:rPr lang="ja-JP" altLang="en-US" sz="2400" dirty="0">
                <a:ea typeface="ＭＳ Ｐゴシック" panose="020B0600070205080204" pitchFamily="50" charset="-128"/>
              </a:rPr>
              <a:t>「有効性」の指標に関する定義と，評価指標の</a:t>
            </a:r>
            <a:r>
              <a:rPr lang="ja-JP" altLang="en-US" sz="2400" dirty="0" smtClean="0">
                <a:ea typeface="ＭＳ Ｐゴシック" panose="020B0600070205080204" pitchFamily="50" charset="-128"/>
              </a:rPr>
              <a:t>設定</a:t>
            </a:r>
          </a:p>
        </p:txBody>
      </p:sp>
      <p:sp>
        <p:nvSpPr>
          <p:cNvPr id="9" name="テキスト ボックス 8"/>
          <p:cNvSpPr txBox="1"/>
          <p:nvPr/>
        </p:nvSpPr>
        <p:spPr>
          <a:xfrm>
            <a:off x="900000" y="1797199"/>
            <a:ext cx="7344000" cy="830997"/>
          </a:xfrm>
          <a:prstGeom prst="rect">
            <a:avLst/>
          </a:prstGeom>
          <a:solidFill>
            <a:srgbClr val="92D050">
              <a:alpha val="20000"/>
            </a:srgbClr>
          </a:solidFill>
          <a:ln>
            <a:solidFill>
              <a:schemeClr val="tx1"/>
            </a:solidFill>
            <a:prstDash val="dash"/>
          </a:ln>
        </p:spPr>
        <p:txBody>
          <a:bodyPr wrap="square" rtlCol="0">
            <a:spAutoFit/>
          </a:bodyPr>
          <a:lstStyle/>
          <a:p>
            <a:pPr algn="ctr"/>
            <a:r>
              <a:rPr lang="ja-JP" altLang="en-US" sz="2400" dirty="0" smtClean="0">
                <a:ea typeface="ＭＳ Ｐゴシック" panose="020B0600070205080204" pitchFamily="50" charset="-128"/>
              </a:rPr>
              <a:t>「</a:t>
            </a:r>
            <a:r>
              <a:rPr lang="ja-JP" altLang="en-US" sz="2400" dirty="0">
                <a:ea typeface="ＭＳ Ｐゴシック" panose="020B0600070205080204" pitchFamily="50" charset="-128"/>
              </a:rPr>
              <a:t>効率性」，「平等性」の評価指標との結果の比較</a:t>
            </a:r>
            <a:r>
              <a:rPr lang="ja-JP" altLang="en-US" sz="2400" dirty="0" smtClean="0">
                <a:ea typeface="ＭＳ Ｐゴシック" panose="020B0600070205080204" pitchFamily="50" charset="-128"/>
              </a:rPr>
              <a:t>から</a:t>
            </a:r>
            <a:endParaRPr lang="en-US" altLang="ja-JP" sz="2400" dirty="0" smtClean="0">
              <a:ea typeface="ＭＳ Ｐゴシック" panose="020B0600070205080204" pitchFamily="50" charset="-128"/>
            </a:endParaRPr>
          </a:p>
          <a:p>
            <a:pPr algn="ctr"/>
            <a:r>
              <a:rPr lang="ja-JP" altLang="en-US" sz="2400" dirty="0" smtClean="0">
                <a:ea typeface="ＭＳ Ｐゴシック" panose="020B0600070205080204" pitchFamily="50" charset="-128"/>
              </a:rPr>
              <a:t>「</a:t>
            </a:r>
            <a:r>
              <a:rPr lang="ja-JP" altLang="en-US" sz="2400" dirty="0">
                <a:ea typeface="ＭＳ Ｐゴシック" panose="020B0600070205080204" pitchFamily="50" charset="-128"/>
              </a:rPr>
              <a:t>有効性」の考え方の特徴を示すことが</a:t>
            </a:r>
            <a:r>
              <a:rPr lang="ja-JP" altLang="en-US" sz="2400" dirty="0" smtClean="0">
                <a:ea typeface="ＭＳ Ｐゴシック" panose="020B0600070205080204" pitchFamily="50" charset="-128"/>
              </a:rPr>
              <a:t>できた</a:t>
            </a:r>
            <a:endParaRPr lang="en-US" altLang="ja-JP" sz="2400" dirty="0">
              <a:ea typeface="ＭＳ Ｐゴシック" panose="020B0600070205080204" pitchFamily="50" charset="-128"/>
            </a:endParaRPr>
          </a:p>
        </p:txBody>
      </p:sp>
      <p:sp>
        <p:nvSpPr>
          <p:cNvPr id="10" name="テキスト ボックス 9"/>
          <p:cNvSpPr txBox="1"/>
          <p:nvPr/>
        </p:nvSpPr>
        <p:spPr>
          <a:xfrm>
            <a:off x="900000" y="3174544"/>
            <a:ext cx="7344000" cy="461665"/>
          </a:xfrm>
          <a:prstGeom prst="rect">
            <a:avLst/>
          </a:prstGeom>
          <a:solidFill>
            <a:schemeClr val="accent6">
              <a:alpha val="10000"/>
            </a:schemeClr>
          </a:solidFill>
          <a:ln>
            <a:solidFill>
              <a:schemeClr val="tx1"/>
            </a:solidFill>
            <a:prstDash val="dash"/>
          </a:ln>
        </p:spPr>
        <p:txBody>
          <a:bodyPr wrap="square" rtlCol="0">
            <a:spAutoFit/>
          </a:bodyPr>
          <a:lstStyle/>
          <a:p>
            <a:pPr algn="ctr"/>
            <a:r>
              <a:rPr lang="ja-JP" altLang="en-US" sz="2400" dirty="0">
                <a:ea typeface="ＭＳ Ｐゴシック" panose="020B0600070205080204" pitchFamily="50" charset="-128"/>
              </a:rPr>
              <a:t>提案</a:t>
            </a:r>
            <a:r>
              <a:rPr lang="ja-JP" altLang="en-US" sz="2400" dirty="0" smtClean="0">
                <a:ea typeface="ＭＳ Ｐゴシック" panose="020B0600070205080204" pitchFamily="50" charset="-128"/>
              </a:rPr>
              <a:t>した指標をもとに，多目的評価として数値実験</a:t>
            </a:r>
            <a:endParaRPr lang="en-US" altLang="ja-JP" sz="2400" dirty="0">
              <a:ea typeface="ＭＳ Ｐゴシック" panose="020B0600070205080204" pitchFamily="50" charset="-128"/>
            </a:endParaRPr>
          </a:p>
        </p:txBody>
      </p:sp>
      <p:sp>
        <p:nvSpPr>
          <p:cNvPr id="11" name="下矢印 10"/>
          <p:cNvSpPr/>
          <p:nvPr/>
        </p:nvSpPr>
        <p:spPr>
          <a:xfrm>
            <a:off x="4356000" y="1402442"/>
            <a:ext cx="432000" cy="324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2" name="下矢印 11"/>
          <p:cNvSpPr/>
          <p:nvPr/>
        </p:nvSpPr>
        <p:spPr>
          <a:xfrm>
            <a:off x="4356000" y="3676899"/>
            <a:ext cx="432000" cy="324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
        <p:nvSpPr>
          <p:cNvPr id="13" name="テキスト ボックス 12"/>
          <p:cNvSpPr txBox="1"/>
          <p:nvPr/>
        </p:nvSpPr>
        <p:spPr>
          <a:xfrm>
            <a:off x="900000" y="4079689"/>
            <a:ext cx="7344000" cy="830997"/>
          </a:xfrm>
          <a:prstGeom prst="rect">
            <a:avLst/>
          </a:prstGeom>
          <a:solidFill>
            <a:schemeClr val="accent6">
              <a:alpha val="20000"/>
            </a:schemeClr>
          </a:solidFill>
          <a:ln>
            <a:solidFill>
              <a:schemeClr val="tx1"/>
            </a:solidFill>
            <a:prstDash val="dash"/>
          </a:ln>
        </p:spPr>
        <p:txBody>
          <a:bodyPr wrap="square" rtlCol="0">
            <a:spAutoFit/>
          </a:bodyPr>
          <a:lstStyle/>
          <a:p>
            <a:pPr algn="ctr"/>
            <a:r>
              <a:rPr lang="ja-JP" altLang="en-US" sz="2400" dirty="0" smtClean="0">
                <a:ea typeface="ＭＳ Ｐゴシック" panose="020B0600070205080204" pitchFamily="50" charset="-128"/>
              </a:rPr>
              <a:t>多目的評価について，重み付け</a:t>
            </a:r>
            <a:r>
              <a:rPr lang="ja-JP" altLang="en-US" sz="2400" dirty="0">
                <a:ea typeface="ＭＳ Ｐゴシック" panose="020B0600070205080204" pitchFamily="50" charset="-128"/>
              </a:rPr>
              <a:t>の</a:t>
            </a:r>
            <a:r>
              <a:rPr lang="ja-JP" altLang="en-US" sz="2400" dirty="0" smtClean="0">
                <a:ea typeface="ＭＳ Ｐゴシック" panose="020B0600070205080204" pitchFamily="50" charset="-128"/>
              </a:rPr>
              <a:t>値による，</a:t>
            </a:r>
            <a:endParaRPr lang="en-US" altLang="ja-JP" sz="2400" dirty="0" smtClean="0">
              <a:ea typeface="ＭＳ Ｐゴシック" panose="020B0600070205080204" pitchFamily="50" charset="-128"/>
            </a:endParaRPr>
          </a:p>
          <a:p>
            <a:pPr algn="ctr"/>
            <a:r>
              <a:rPr lang="ja-JP" altLang="en-US" sz="2400" dirty="0" smtClean="0">
                <a:ea typeface="ＭＳ Ｐゴシック" panose="020B0600070205080204" pitchFamily="50" charset="-128"/>
              </a:rPr>
              <a:t>二つの評価指標の関係性を提示</a:t>
            </a:r>
            <a:endParaRPr lang="en-US" altLang="ja-JP" sz="2400" dirty="0" smtClean="0">
              <a:ea typeface="ＭＳ Ｐゴシック" panose="020B0600070205080204" pitchFamily="50" charset="-128"/>
            </a:endParaRPr>
          </a:p>
        </p:txBody>
      </p:sp>
      <p:sp>
        <p:nvSpPr>
          <p:cNvPr id="14" name="テキスト ボックス 13"/>
          <p:cNvSpPr txBox="1"/>
          <p:nvPr/>
        </p:nvSpPr>
        <p:spPr>
          <a:xfrm>
            <a:off x="900000" y="5354166"/>
            <a:ext cx="7344000" cy="830997"/>
          </a:xfrm>
          <a:prstGeom prst="rect">
            <a:avLst/>
          </a:prstGeom>
          <a:solidFill>
            <a:schemeClr val="accent6">
              <a:alpha val="20000"/>
            </a:schemeClr>
          </a:solidFill>
          <a:ln>
            <a:solidFill>
              <a:schemeClr val="tx1"/>
            </a:solidFill>
            <a:prstDash val="dash"/>
          </a:ln>
        </p:spPr>
        <p:txBody>
          <a:bodyPr wrap="square" rtlCol="0">
            <a:spAutoFit/>
          </a:bodyPr>
          <a:lstStyle/>
          <a:p>
            <a:pPr algn="ctr"/>
            <a:r>
              <a:rPr lang="ja-JP" altLang="en-US" sz="2400" dirty="0" smtClean="0">
                <a:ea typeface="ＭＳ Ｐゴシック" panose="020B0600070205080204" pitchFamily="50" charset="-128"/>
              </a:rPr>
              <a:t>必要となる指標の重要度を考慮した，</a:t>
            </a:r>
            <a:endParaRPr lang="en-US" altLang="ja-JP" sz="2400" dirty="0" smtClean="0">
              <a:ea typeface="ＭＳ Ｐゴシック" panose="020B0600070205080204" pitchFamily="50" charset="-128"/>
            </a:endParaRPr>
          </a:p>
          <a:p>
            <a:pPr algn="ctr"/>
            <a:r>
              <a:rPr lang="ja-JP" altLang="en-US" sz="2400" dirty="0" smtClean="0">
                <a:ea typeface="ＭＳ Ｐゴシック" panose="020B0600070205080204" pitchFamily="50" charset="-128"/>
              </a:rPr>
              <a:t>物資の供給方法に対する意思決定のための結果</a:t>
            </a:r>
            <a:endParaRPr lang="en-US" altLang="ja-JP" sz="2400" dirty="0" smtClean="0">
              <a:ea typeface="ＭＳ Ｐゴシック" panose="020B0600070205080204" pitchFamily="50" charset="-128"/>
            </a:endParaRPr>
          </a:p>
        </p:txBody>
      </p:sp>
      <p:sp>
        <p:nvSpPr>
          <p:cNvPr id="15" name="下矢印 14"/>
          <p:cNvSpPr/>
          <p:nvPr/>
        </p:nvSpPr>
        <p:spPr>
          <a:xfrm>
            <a:off x="4356000" y="4951376"/>
            <a:ext cx="432000" cy="324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98542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G:\研究室関係\学会関係\2016JIMA春季大会_20160528-0529\「くしの歯」作戦.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9174" y="2566814"/>
            <a:ext cx="3024335" cy="1674813"/>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5" name="テキスト ボックス 4"/>
          <p:cNvSpPr txBox="1"/>
          <p:nvPr/>
        </p:nvSpPr>
        <p:spPr>
          <a:xfrm>
            <a:off x="395536" y="836712"/>
            <a:ext cx="7272809" cy="461665"/>
          </a:xfrm>
          <a:prstGeom prst="rect">
            <a:avLst/>
          </a:prstGeom>
          <a:solidFill>
            <a:srgbClr val="FFFFCC"/>
          </a:solid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東日本大震災時の物流面において</a:t>
            </a:r>
            <a:r>
              <a:rPr lang="ja-JP" altLang="en-US" sz="2400" dirty="0" err="1" smtClean="0">
                <a:latin typeface="Times New Roman" panose="02020603050405020304" pitchFamily="18" charset="0"/>
                <a:ea typeface="ＭＳ Ｐゴシック" panose="020B0600070205080204" pitchFamily="50" charset="-128"/>
              </a:rPr>
              <a:t>．．．</a:t>
            </a:r>
            <a:endParaRPr lang="ja-JP" altLang="en-US" sz="2400" dirty="0">
              <a:latin typeface="Times New Roman" panose="02020603050405020304" pitchFamily="18" charset="0"/>
              <a:ea typeface="ＭＳ Ｐゴシック" panose="020B0600070205080204" pitchFamily="50" charset="-128"/>
            </a:endParaRPr>
          </a:p>
        </p:txBody>
      </p:sp>
      <p:sp>
        <p:nvSpPr>
          <p:cNvPr id="6" name="テキスト ボックス 5"/>
          <p:cNvSpPr txBox="1"/>
          <p:nvPr/>
        </p:nvSpPr>
        <p:spPr>
          <a:xfrm>
            <a:off x="899591" y="1922056"/>
            <a:ext cx="7776865" cy="1938992"/>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花巻空港や山形空港といった被害の少なかった空港を緊急物資輸送拠点として利用</a:t>
            </a:r>
            <a:endParaRPr lang="en-US" altLang="ja-JP" sz="2400"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「くし</a:t>
            </a:r>
            <a:r>
              <a:rPr lang="ja-JP" altLang="en-US" sz="2400" dirty="0">
                <a:latin typeface="Times New Roman" panose="02020603050405020304" pitchFamily="18" charset="0"/>
                <a:ea typeface="ＭＳ Ｐゴシック" panose="020B0600070205080204" pitchFamily="50" charset="-128"/>
              </a:rPr>
              <a:t>の</a:t>
            </a:r>
            <a:r>
              <a:rPr lang="ja-JP" altLang="en-US" sz="2400" dirty="0" smtClean="0">
                <a:latin typeface="Times New Roman" panose="02020603050405020304" pitchFamily="18" charset="0"/>
                <a:ea typeface="ＭＳ Ｐゴシック" panose="020B0600070205080204" pitchFamily="50" charset="-128"/>
              </a:rPr>
              <a:t>歯」作戦により，発災後</a:t>
            </a:r>
            <a:r>
              <a:rPr lang="en-US" altLang="ja-JP" sz="2400" dirty="0" smtClean="0">
                <a:latin typeface="Times New Roman" panose="02020603050405020304" pitchFamily="18" charset="0"/>
                <a:ea typeface="ＭＳ Ｐゴシック" panose="020B0600070205080204" pitchFamily="50" charset="-128"/>
              </a:rPr>
              <a:t>7</a:t>
            </a:r>
            <a:r>
              <a:rPr lang="ja-JP" altLang="en-US" sz="2400" dirty="0" smtClean="0">
                <a:latin typeface="Times New Roman" panose="02020603050405020304" pitchFamily="18" charset="0"/>
                <a:ea typeface="ＭＳ Ｐゴシック" panose="020B0600070205080204" pitchFamily="50" charset="-128"/>
              </a:rPr>
              <a:t>日　　　　　　　　　　　　　　でほとんどの沿岸部の被災地への　　　　　　　　　　　　　輸送ルートを確保</a:t>
            </a:r>
            <a:endParaRPr lang="ja-JP" altLang="en-US" sz="2400" dirty="0">
              <a:latin typeface="Times New Roman" panose="02020603050405020304" pitchFamily="18" charset="0"/>
              <a:ea typeface="ＭＳ Ｐゴシック" panose="020B0600070205080204" pitchFamily="50" charset="-128"/>
            </a:endParaRPr>
          </a:p>
        </p:txBody>
      </p:sp>
      <p:sp>
        <p:nvSpPr>
          <p:cNvPr id="7" name="テキスト ボックス 6"/>
          <p:cNvSpPr txBox="1"/>
          <p:nvPr/>
        </p:nvSpPr>
        <p:spPr>
          <a:xfrm>
            <a:off x="539552" y="1412776"/>
            <a:ext cx="1728000" cy="510778"/>
          </a:xfrm>
          <a:prstGeom prst="roundRect">
            <a:avLst/>
          </a:prstGeom>
          <a:solidFill>
            <a:schemeClr val="accent2">
              <a:lumMod val="20000"/>
              <a:lumOff val="80000"/>
            </a:schemeClr>
          </a:solidFill>
        </p:spPr>
        <p:txBody>
          <a:bodyPr wrap="square" rtlCol="0">
            <a:spAutoFit/>
          </a:bodyPr>
          <a:lstStyle/>
          <a:p>
            <a:pPr algn="ctr"/>
            <a:r>
              <a:rPr lang="ja-JP" altLang="en-US" sz="2400" dirty="0" smtClean="0">
                <a:latin typeface="Times New Roman" panose="02020603050405020304" pitchFamily="18" charset="0"/>
                <a:ea typeface="ＭＳ Ｐゴシック" panose="020B0600070205080204" pitchFamily="50" charset="-128"/>
              </a:rPr>
              <a:t>良かった点</a:t>
            </a:r>
            <a:endParaRPr lang="ja-JP" altLang="en-US" sz="2400" dirty="0">
              <a:latin typeface="Times New Roman" panose="02020603050405020304" pitchFamily="18" charset="0"/>
              <a:ea typeface="ＭＳ Ｐゴシック" panose="020B0600070205080204" pitchFamily="50" charset="-128"/>
            </a:endParaRPr>
          </a:p>
        </p:txBody>
      </p:sp>
      <p:sp>
        <p:nvSpPr>
          <p:cNvPr id="8" name="テキスト ボックス 7"/>
          <p:cNvSpPr txBox="1"/>
          <p:nvPr/>
        </p:nvSpPr>
        <p:spPr>
          <a:xfrm>
            <a:off x="899591" y="4739660"/>
            <a:ext cx="7560841" cy="1569660"/>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被災した地域へはプッシュでの配送ではなく，あくまで被災地からの要請に応じた対応であったこと</a:t>
            </a:r>
            <a:endParaRPr lang="en-US" altLang="ja-JP" sz="2400"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a:latin typeface="Times New Roman" panose="02020603050405020304" pitchFamily="18" charset="0"/>
                <a:ea typeface="ＭＳ Ｐゴシック" panose="020B0600070205080204" pitchFamily="50" charset="-128"/>
              </a:rPr>
              <a:t>そのため</a:t>
            </a:r>
            <a:r>
              <a:rPr lang="ja-JP" altLang="en-US" sz="2400" dirty="0" smtClean="0">
                <a:latin typeface="Times New Roman" panose="02020603050405020304" pitchFamily="18" charset="0"/>
                <a:ea typeface="ＭＳ Ｐゴシック" panose="020B0600070205080204" pitchFamily="50" charset="-128"/>
              </a:rPr>
              <a:t>に，適時適切に支援物資を届けることができなかった</a:t>
            </a:r>
            <a:endParaRPr lang="ja-JP" altLang="en-US" sz="2400" dirty="0">
              <a:latin typeface="Times New Roman" panose="02020603050405020304" pitchFamily="18" charset="0"/>
              <a:ea typeface="ＭＳ Ｐゴシック" panose="020B0600070205080204" pitchFamily="50" charset="-128"/>
            </a:endParaRPr>
          </a:p>
        </p:txBody>
      </p:sp>
      <p:sp>
        <p:nvSpPr>
          <p:cNvPr id="9" name="テキスト ボックス 8"/>
          <p:cNvSpPr txBox="1"/>
          <p:nvPr/>
        </p:nvSpPr>
        <p:spPr>
          <a:xfrm>
            <a:off x="539552" y="4221088"/>
            <a:ext cx="1728000" cy="510778"/>
          </a:xfrm>
          <a:prstGeom prst="roundRect">
            <a:avLst/>
          </a:prstGeom>
          <a:solidFill>
            <a:schemeClr val="accent1">
              <a:lumMod val="20000"/>
              <a:lumOff val="80000"/>
            </a:schemeClr>
          </a:solidFill>
        </p:spPr>
        <p:txBody>
          <a:bodyPr wrap="square" rtlCol="0">
            <a:spAutoFit/>
          </a:bodyPr>
          <a:lstStyle/>
          <a:p>
            <a:pPr algn="ctr"/>
            <a:r>
              <a:rPr lang="ja-JP" altLang="en-US" sz="2400" dirty="0" smtClean="0">
                <a:latin typeface="Times New Roman" panose="02020603050405020304" pitchFamily="18" charset="0"/>
                <a:ea typeface="ＭＳ Ｐゴシック" panose="020B0600070205080204" pitchFamily="50" charset="-128"/>
              </a:rPr>
              <a:t>悪かった点</a:t>
            </a:r>
            <a:endParaRPr lang="ja-JP" altLang="en-US" sz="2400" dirty="0">
              <a:latin typeface="Times New Roman" panose="02020603050405020304" pitchFamily="18" charset="0"/>
              <a:ea typeface="ＭＳ Ｐゴシック" panose="020B0600070205080204" pitchFamily="50" charset="-128"/>
            </a:endParaRPr>
          </a:p>
        </p:txBody>
      </p:sp>
      <p:sp>
        <p:nvSpPr>
          <p:cNvPr id="10" name="テキスト ボックス 9"/>
          <p:cNvSpPr txBox="1"/>
          <p:nvPr/>
        </p:nvSpPr>
        <p:spPr>
          <a:xfrm>
            <a:off x="5503341" y="4201343"/>
            <a:ext cx="3636000"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kumimoji="1" lang="en-US" altLang="ja-JP" sz="1400" dirty="0" smtClean="0">
                <a:latin typeface="Times New Roman" panose="02020603050405020304" pitchFamily="18" charset="0"/>
                <a:ea typeface="ＭＳ Ｐゴシック" panose="020B0600070205080204" pitchFamily="50" charset="-128"/>
              </a:rPr>
              <a:t>2</a:t>
            </a:r>
            <a:r>
              <a:rPr lang="ja-JP" altLang="en-US" sz="1400" dirty="0">
                <a:latin typeface="Times New Roman" panose="02020603050405020304" pitchFamily="18" charset="0"/>
                <a:ea typeface="ＭＳ Ｐゴシック" panose="020B0600070205080204" pitchFamily="50" charset="-128"/>
              </a:rPr>
              <a:t>　</a:t>
            </a:r>
            <a:r>
              <a:rPr lang="ja-JP" altLang="en-US" sz="1400" dirty="0" smtClean="0">
                <a:latin typeface="Times New Roman" panose="02020603050405020304" pitchFamily="18" charset="0"/>
                <a:ea typeface="ＭＳ Ｐゴシック" panose="020B0600070205080204" pitchFamily="50" charset="-128"/>
              </a:rPr>
              <a:t>「くしの歯」作戦（経済産業省</a:t>
            </a:r>
            <a:r>
              <a:rPr lang="en-US" altLang="ja-JP" sz="1400" dirty="0" smtClean="0">
                <a:latin typeface="Times New Roman" panose="02020603050405020304" pitchFamily="18" charset="0"/>
                <a:ea typeface="ＭＳ Ｐゴシック" panose="020B0600070205080204" pitchFamily="50" charset="-128"/>
              </a:rPr>
              <a:t>HP</a:t>
            </a:r>
            <a:r>
              <a:rPr lang="ja-JP" altLang="en-US" sz="1400" dirty="0" smtClean="0">
                <a:latin typeface="Times New Roman" panose="02020603050405020304" pitchFamily="18" charset="0"/>
                <a:ea typeface="ＭＳ Ｐゴシック" panose="020B0600070205080204" pitchFamily="50" charset="-128"/>
              </a:rPr>
              <a:t>より引用）</a:t>
            </a:r>
            <a:endParaRPr kumimoji="1" lang="ja-JP" altLang="en-US" sz="1400" dirty="0">
              <a:latin typeface="Times New Roman" panose="02020603050405020304" pitchFamily="18" charset="0"/>
              <a:ea typeface="ＭＳ Ｐゴシック" panose="020B0600070205080204" pitchFamily="50" charset="-128"/>
            </a:endParaRPr>
          </a:p>
        </p:txBody>
      </p:sp>
      <p:sp>
        <p:nvSpPr>
          <p:cNvPr id="11" name="正方形/長方形 10"/>
          <p:cNvSpPr/>
          <p:nvPr/>
        </p:nvSpPr>
        <p:spPr>
          <a:xfrm>
            <a:off x="2267744" y="1596156"/>
            <a:ext cx="2808312" cy="3206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Times New Roman" panose="02020603050405020304" pitchFamily="18" charset="0"/>
                <a:ea typeface="ＭＳ Ｐゴシック" panose="020B0600070205080204" pitchFamily="50" charset="-128"/>
              </a:rPr>
              <a:t>（参考　国土交通省</a:t>
            </a:r>
            <a:r>
              <a:rPr lang="en-US" altLang="ja-JP" sz="1200" dirty="0" smtClean="0">
                <a:latin typeface="Times New Roman" panose="02020603050405020304" pitchFamily="18" charset="0"/>
                <a:ea typeface="ＭＳ Ｐゴシック" panose="020B0600070205080204" pitchFamily="50" charset="-128"/>
              </a:rPr>
              <a:t>HP</a:t>
            </a:r>
            <a:r>
              <a:rPr lang="ja-JP" altLang="en-US" sz="1200" dirty="0" err="1" smtClean="0">
                <a:latin typeface="Times New Roman" panose="02020603050405020304" pitchFamily="18" charset="0"/>
                <a:ea typeface="ＭＳ Ｐゴシック" panose="020B0600070205080204" pitchFamily="50" charset="-128"/>
              </a:rPr>
              <a:t>，</a:t>
            </a:r>
            <a:r>
              <a:rPr lang="ja-JP" altLang="en-US" sz="1200" dirty="0" smtClean="0">
                <a:latin typeface="Times New Roman" panose="02020603050405020304" pitchFamily="18" charset="0"/>
                <a:ea typeface="ＭＳ Ｐゴシック" panose="020B0600070205080204" pitchFamily="50" charset="-128"/>
              </a:rPr>
              <a:t>経済産業省</a:t>
            </a:r>
            <a:r>
              <a:rPr lang="en-US" altLang="ja-JP" sz="1200" dirty="0" smtClean="0">
                <a:latin typeface="Times New Roman" panose="02020603050405020304" pitchFamily="18" charset="0"/>
                <a:ea typeface="ＭＳ Ｐゴシック" panose="020B0600070205080204" pitchFamily="50" charset="-128"/>
              </a:rPr>
              <a:t>HP</a:t>
            </a:r>
            <a:r>
              <a:rPr lang="ja-JP" altLang="en-US" sz="1200" dirty="0" smtClean="0">
                <a:latin typeface="Times New Roman" panose="02020603050405020304" pitchFamily="18" charset="0"/>
                <a:ea typeface="ＭＳ Ｐゴシック" panose="020B0600070205080204" pitchFamily="50" charset="-128"/>
              </a:rPr>
              <a:t>）</a:t>
            </a:r>
            <a:endParaRPr kumimoji="1" lang="ja-JP" altLang="en-US" sz="1200" dirty="0">
              <a:latin typeface="Times New Roman" panose="02020603050405020304" pitchFamily="18" charset="0"/>
              <a:ea typeface="ＭＳ Ｐゴシック" panose="020B0600070205080204" pitchFamily="50" charset="-128"/>
            </a:endParaRPr>
          </a:p>
        </p:txBody>
      </p:sp>
      <p:sp>
        <p:nvSpPr>
          <p:cNvPr id="12" name="正方形/長方形 11"/>
          <p:cNvSpPr/>
          <p:nvPr/>
        </p:nvSpPr>
        <p:spPr>
          <a:xfrm>
            <a:off x="2267744" y="4404468"/>
            <a:ext cx="2808312" cy="3206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Times New Roman" panose="02020603050405020304" pitchFamily="18" charset="0"/>
                <a:ea typeface="ＭＳ Ｐゴシック" panose="020B0600070205080204" pitchFamily="50" charset="-128"/>
              </a:rPr>
              <a:t>（参考　</a:t>
            </a:r>
            <a:r>
              <a:rPr lang="ja-JP" altLang="en-US" sz="1200" dirty="0">
                <a:latin typeface="Times New Roman" panose="02020603050405020304" pitchFamily="18" charset="0"/>
                <a:ea typeface="ＭＳ Ｐゴシック" panose="020B0600070205080204" pitchFamily="50" charset="-128"/>
              </a:rPr>
              <a:t>国土交通省</a:t>
            </a:r>
            <a:r>
              <a:rPr lang="en-US" altLang="ja-JP" sz="1200" dirty="0">
                <a:latin typeface="Times New Roman" panose="02020603050405020304" pitchFamily="18" charset="0"/>
                <a:ea typeface="ＭＳ Ｐゴシック" panose="020B0600070205080204" pitchFamily="50" charset="-128"/>
              </a:rPr>
              <a:t>HP </a:t>
            </a:r>
            <a:r>
              <a:rPr lang="ja-JP" altLang="en-US" sz="1200" dirty="0" smtClean="0">
                <a:latin typeface="Times New Roman" panose="02020603050405020304" pitchFamily="18" charset="0"/>
                <a:ea typeface="ＭＳ Ｐゴシック" panose="020B0600070205080204" pitchFamily="50" charset="-128"/>
              </a:rPr>
              <a:t>）</a:t>
            </a:r>
            <a:endParaRPr kumimoji="1" lang="ja-JP" altLang="en-US" sz="12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592983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pPr marL="0" indent="0" algn="ctr">
              <a:buNone/>
            </a:pPr>
            <a:endParaRPr lang="en-US" altLang="ja-JP" sz="1800" dirty="0">
              <a:ea typeface="ＭＳ Ｐゴシック" panose="020B0600070205080204" pitchFamily="50" charset="-128"/>
            </a:endParaRPr>
          </a:p>
          <a:p>
            <a:pPr marL="0" indent="0" algn="ctr">
              <a:buNone/>
            </a:pPr>
            <a:endParaRPr kumimoji="1" lang="en-US" altLang="ja-JP" sz="1800" dirty="0" smtClean="0">
              <a:ea typeface="ＭＳ Ｐゴシック" panose="020B0600070205080204" pitchFamily="50" charset="-128"/>
            </a:endParaRPr>
          </a:p>
          <a:p>
            <a:pPr marL="0" indent="0" algn="ctr">
              <a:buNone/>
            </a:pPr>
            <a:endParaRPr lang="en-US" altLang="ja-JP" sz="1800" dirty="0">
              <a:ea typeface="ＭＳ Ｐゴシック" panose="020B0600070205080204" pitchFamily="50" charset="-128"/>
            </a:endParaRPr>
          </a:p>
          <a:p>
            <a:pPr marL="0" indent="0" algn="ctr">
              <a:buNone/>
            </a:pPr>
            <a:endParaRPr kumimoji="1" lang="en-US" altLang="ja-JP" sz="1800" dirty="0" smtClean="0">
              <a:ea typeface="ＭＳ Ｐゴシック" panose="020B0600070205080204" pitchFamily="50" charset="-128"/>
            </a:endParaRPr>
          </a:p>
          <a:p>
            <a:pPr marL="0" indent="0" algn="ctr">
              <a:buNone/>
            </a:pPr>
            <a:endParaRPr lang="en-US" altLang="ja-JP" sz="1800" dirty="0">
              <a:ea typeface="ＭＳ Ｐゴシック" panose="020B0600070205080204" pitchFamily="50" charset="-128"/>
            </a:endParaRPr>
          </a:p>
          <a:p>
            <a:pPr marL="0" indent="0" algn="ctr">
              <a:buNone/>
            </a:pPr>
            <a:endParaRPr kumimoji="1" lang="en-US" altLang="ja-JP" sz="1800" dirty="0" smtClean="0">
              <a:ea typeface="ＭＳ Ｐゴシック" panose="020B0600070205080204" pitchFamily="50" charset="-128"/>
            </a:endParaRPr>
          </a:p>
          <a:p>
            <a:pPr marL="0" indent="0" algn="ctr">
              <a:buNone/>
            </a:pPr>
            <a:r>
              <a:rPr kumimoji="1" lang="ja-JP" altLang="en-US" dirty="0" smtClean="0">
                <a:ea typeface="ＭＳ Ｐゴシック" panose="020B0600070205080204" pitchFamily="50" charset="-128"/>
              </a:rPr>
              <a:t>ご清聴ありがとうございました</a:t>
            </a:r>
            <a:endParaRPr kumimoji="1" lang="ja-JP" altLang="en-US" dirty="0">
              <a:ea typeface="ＭＳ Ｐゴシック" panose="020B0600070205080204" pitchFamily="50" charset="-128"/>
            </a:endParaRPr>
          </a:p>
        </p:txBody>
      </p:sp>
    </p:spTree>
    <p:extLst>
      <p:ext uri="{BB962C8B-B14F-4D97-AF65-F5344CB8AC3E}">
        <p14:creationId xmlns:p14="http://schemas.microsoft.com/office/powerpoint/2010/main" val="2840246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4" name="テキスト ボックス 3"/>
          <p:cNvSpPr txBox="1"/>
          <p:nvPr/>
        </p:nvSpPr>
        <p:spPr>
          <a:xfrm>
            <a:off x="539552" y="1163653"/>
            <a:ext cx="6192000" cy="461665"/>
          </a:xfrm>
          <a:prstGeom prst="rect">
            <a:avLst/>
          </a:prstGeom>
          <a:solidFill>
            <a:schemeClr val="accent2">
              <a:lumMod val="20000"/>
              <a:lumOff val="80000"/>
            </a:schemeClr>
          </a:solid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東日本大震災時の支援物資配送における課題</a:t>
            </a:r>
            <a:endParaRPr lang="ja-JP" altLang="en-US" sz="2400" dirty="0">
              <a:latin typeface="Times New Roman" panose="02020603050405020304" pitchFamily="18" charset="0"/>
              <a:ea typeface="ＭＳ Ｐゴシック" panose="020B0600070205080204" pitchFamily="50" charset="-128"/>
            </a:endParaRPr>
          </a:p>
        </p:txBody>
      </p:sp>
      <p:sp>
        <p:nvSpPr>
          <p:cNvPr id="7" name="テキスト ボックス 6"/>
          <p:cNvSpPr txBox="1"/>
          <p:nvPr/>
        </p:nvSpPr>
        <p:spPr>
          <a:xfrm>
            <a:off x="935596" y="1617926"/>
            <a:ext cx="7272809" cy="830997"/>
          </a:xfrm>
          <a:prstGeom prst="rect">
            <a:avLst/>
          </a:prstGeom>
          <a:noFill/>
          <a:ln w="19050">
            <a:solidFill>
              <a:schemeClr val="tx1"/>
            </a:solidFill>
          </a:ln>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国から県への供給の段階で，被災者のもとへ，必要</a:t>
            </a:r>
            <a:r>
              <a:rPr lang="ja-JP" altLang="en-US" sz="2400" dirty="0">
                <a:latin typeface="Times New Roman" panose="02020603050405020304" pitchFamily="18" charset="0"/>
                <a:ea typeface="ＭＳ Ｐゴシック" panose="020B0600070205080204" pitchFamily="50" charset="-128"/>
              </a:rPr>
              <a:t>な</a:t>
            </a:r>
            <a:r>
              <a:rPr lang="ja-JP" altLang="en-US" sz="2400" dirty="0" smtClean="0">
                <a:latin typeface="Times New Roman" panose="02020603050405020304" pitchFamily="18" charset="0"/>
                <a:ea typeface="ＭＳ Ｐゴシック" panose="020B0600070205080204" pitchFamily="50" charset="-128"/>
              </a:rPr>
              <a:t>物資を，適時適切に届けることができなかった</a:t>
            </a:r>
            <a:endParaRPr lang="ja-JP" altLang="en-US" sz="2400" dirty="0">
              <a:latin typeface="Times New Roman" panose="02020603050405020304" pitchFamily="18" charset="0"/>
              <a:ea typeface="ＭＳ Ｐゴシック" panose="020B0600070205080204" pitchFamily="50" charset="-128"/>
            </a:endParaRPr>
          </a:p>
        </p:txBody>
      </p:sp>
      <p:sp>
        <p:nvSpPr>
          <p:cNvPr id="8" name="下矢印 7"/>
          <p:cNvSpPr/>
          <p:nvPr/>
        </p:nvSpPr>
        <p:spPr>
          <a:xfrm>
            <a:off x="3959932" y="2792795"/>
            <a:ext cx="1224136" cy="609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97615" y="3745830"/>
            <a:ext cx="6948770" cy="1915418"/>
          </a:xfrm>
          <a:prstGeom prst="roundRect">
            <a:avLst/>
          </a:prstGeom>
          <a:noFill/>
          <a:ln w="19050">
            <a:solidFill>
              <a:schemeClr val="tx1"/>
            </a:solidFill>
          </a:ln>
        </p:spPr>
        <p:txBody>
          <a:bodyPr wrap="square" rtlCol="0">
            <a:spAutoFit/>
          </a:bodyPr>
          <a:lstStyle/>
          <a:p>
            <a:pPr marL="342900" indent="-342900">
              <a:buFont typeface="Wingdings" panose="05000000000000000000" pitchFamily="2" charset="2"/>
              <a:buChar char="l"/>
            </a:pPr>
            <a:r>
              <a:rPr lang="ja-JP" altLang="en-US" sz="2400" dirty="0">
                <a:latin typeface="Times New Roman" panose="02020603050405020304" pitchFamily="18" charset="0"/>
                <a:ea typeface="ＭＳ Ｐゴシック" panose="020B0600070205080204" pitchFamily="50" charset="-128"/>
              </a:rPr>
              <a:t>発災直後は，被災地のニーズを把握することが困難であるため，「</a:t>
            </a:r>
            <a:r>
              <a:rPr lang="ja-JP" altLang="en-US" sz="2400" u="sng" dirty="0">
                <a:latin typeface="Times New Roman" panose="02020603050405020304" pitchFamily="18" charset="0"/>
                <a:ea typeface="ＭＳ Ｐゴシック" panose="020B0600070205080204" pitchFamily="50" charset="-128"/>
              </a:rPr>
              <a:t>プッシュ型</a:t>
            </a:r>
            <a:r>
              <a:rPr lang="ja-JP" altLang="en-US" sz="2400" dirty="0">
                <a:latin typeface="Times New Roman" panose="02020603050405020304" pitchFamily="18" charset="0"/>
                <a:ea typeface="ＭＳ Ｐゴシック" panose="020B0600070205080204" pitchFamily="50" charset="-128"/>
              </a:rPr>
              <a:t>」の物資供給と</a:t>
            </a:r>
            <a:r>
              <a:rPr lang="ja-JP" altLang="en-US" sz="2400" dirty="0" smtClean="0">
                <a:latin typeface="Times New Roman" panose="02020603050405020304" pitchFamily="18" charset="0"/>
                <a:ea typeface="ＭＳ Ｐゴシック" panose="020B0600070205080204" pitchFamily="50" charset="-128"/>
              </a:rPr>
              <a:t>する</a:t>
            </a:r>
            <a:endParaRPr lang="en-US" altLang="ja-JP" sz="2400" dirty="0" smtClean="0">
              <a:latin typeface="Times New Roman" panose="02020603050405020304" pitchFamily="18" charset="0"/>
              <a:ea typeface="ＭＳ Ｐゴシック" panose="020B0600070205080204" pitchFamily="50" charset="-128"/>
            </a:endParaRPr>
          </a:p>
          <a:p>
            <a:endParaRPr lang="en-US" altLang="ja-JP" sz="1050" dirty="0" smtClean="0">
              <a:latin typeface="Times New Roman" panose="02020603050405020304" pitchFamily="18" charset="0"/>
              <a:ea typeface="ＭＳ Ｐゴシック" panose="020B0600070205080204" pitchFamily="50" charset="-128"/>
            </a:endParaRPr>
          </a:p>
          <a:p>
            <a:pPr marL="342900" indent="-342900">
              <a:buFont typeface="Wingdings" panose="05000000000000000000" pitchFamily="2" charset="2"/>
              <a:buChar char="l"/>
            </a:pPr>
            <a:r>
              <a:rPr lang="ja-JP" altLang="en-US" sz="2400" dirty="0">
                <a:latin typeface="Times New Roman" panose="02020603050405020304" pitchFamily="18" charset="0"/>
                <a:ea typeface="ＭＳ Ｐゴシック" panose="020B0600070205080204" pitchFamily="50" charset="-128"/>
              </a:rPr>
              <a:t>被災地の状況を考慮し，「</a:t>
            </a:r>
            <a:r>
              <a:rPr lang="ja-JP" altLang="en-US" sz="2400" u="sng" dirty="0">
                <a:latin typeface="Times New Roman" panose="02020603050405020304" pitchFamily="18" charset="0"/>
                <a:ea typeface="ＭＳ Ｐゴシック" panose="020B0600070205080204" pitchFamily="50" charset="-128"/>
              </a:rPr>
              <a:t>プル型</a:t>
            </a:r>
            <a:r>
              <a:rPr lang="ja-JP" altLang="en-US" sz="2400" dirty="0">
                <a:latin typeface="Times New Roman" panose="02020603050405020304" pitchFamily="18" charset="0"/>
                <a:ea typeface="ＭＳ Ｐゴシック" panose="020B0600070205080204" pitchFamily="50" charset="-128"/>
              </a:rPr>
              <a:t>」の物資供給に切り替えて</a:t>
            </a:r>
            <a:r>
              <a:rPr lang="ja-JP" altLang="en-US" sz="2400" dirty="0" smtClean="0">
                <a:latin typeface="Times New Roman" panose="02020603050405020304" pitchFamily="18" charset="0"/>
                <a:ea typeface="ＭＳ Ｐゴシック" panose="020B0600070205080204" pitchFamily="50" charset="-128"/>
              </a:rPr>
              <a:t>いく</a:t>
            </a:r>
            <a:endParaRPr lang="ja-JP" altLang="en-US" sz="2400" dirty="0">
              <a:latin typeface="Times New Roman" panose="02020603050405020304" pitchFamily="18" charset="0"/>
              <a:ea typeface="ＭＳ Ｐゴシック" panose="020B0600070205080204" pitchFamily="50" charset="-128"/>
            </a:endParaRPr>
          </a:p>
        </p:txBody>
      </p:sp>
      <p:sp>
        <p:nvSpPr>
          <p:cNvPr id="10" name="正方形/長方形 9"/>
          <p:cNvSpPr/>
          <p:nvPr/>
        </p:nvSpPr>
        <p:spPr>
          <a:xfrm>
            <a:off x="6372200" y="5661992"/>
            <a:ext cx="1800200" cy="3206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Times New Roman" panose="02020603050405020304" pitchFamily="18" charset="0"/>
                <a:ea typeface="ＭＳ Ｐゴシック" panose="020B0600070205080204" pitchFamily="50" charset="-128"/>
              </a:rPr>
              <a:t>（参考　</a:t>
            </a:r>
            <a:r>
              <a:rPr lang="ja-JP" altLang="en-US" sz="1200" dirty="0">
                <a:latin typeface="Times New Roman" panose="02020603050405020304" pitchFamily="18" charset="0"/>
                <a:ea typeface="ＭＳ Ｐゴシック" panose="020B0600070205080204" pitchFamily="50" charset="-128"/>
              </a:rPr>
              <a:t>国土交通省</a:t>
            </a:r>
            <a:r>
              <a:rPr lang="en-US" altLang="ja-JP" sz="1200" dirty="0">
                <a:latin typeface="Times New Roman" panose="02020603050405020304" pitchFamily="18" charset="0"/>
                <a:ea typeface="ＭＳ Ｐゴシック" panose="020B0600070205080204" pitchFamily="50" charset="-128"/>
              </a:rPr>
              <a:t>HP </a:t>
            </a:r>
            <a:r>
              <a:rPr lang="ja-JP" altLang="en-US" sz="1200" dirty="0" smtClean="0">
                <a:latin typeface="Times New Roman" panose="02020603050405020304" pitchFamily="18" charset="0"/>
                <a:ea typeface="ＭＳ Ｐゴシック" panose="020B0600070205080204" pitchFamily="50" charset="-128"/>
              </a:rPr>
              <a:t>）</a:t>
            </a:r>
            <a:endParaRPr kumimoji="1" lang="ja-JP" altLang="en-US" sz="12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79707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4" name="正方形/長方形 3"/>
          <p:cNvSpPr/>
          <p:nvPr/>
        </p:nvSpPr>
        <p:spPr>
          <a:xfrm>
            <a:off x="755576" y="908720"/>
            <a:ext cx="7206133" cy="499065"/>
          </a:xfrm>
          <a:prstGeom prst="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2016</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a:latin typeface="Times New Roman" panose="02020603050405020304" pitchFamily="18" charset="0"/>
                <a:ea typeface="ＭＳ Ｐゴシック" panose="020B0600070205080204" pitchFamily="50" charset="-128"/>
              </a:rPr>
              <a:t>4</a:t>
            </a:r>
            <a:r>
              <a:rPr lang="ja-JP" altLang="en-US" sz="2400" dirty="0" smtClean="0">
                <a:latin typeface="Times New Roman" panose="02020603050405020304" pitchFamily="18" charset="0"/>
                <a:ea typeface="ＭＳ Ｐゴシック" panose="020B0600070205080204" pitchFamily="50" charset="-128"/>
              </a:rPr>
              <a:t>月　</a:t>
            </a:r>
            <a:r>
              <a:rPr lang="ja-JP" altLang="en-US" sz="2400" dirty="0" smtClean="0">
                <a:solidFill>
                  <a:srgbClr val="FF0000"/>
                </a:solidFill>
                <a:latin typeface="Times New Roman" panose="02020603050405020304" pitchFamily="18" charset="0"/>
                <a:ea typeface="ＭＳ Ｐゴシック" panose="020B0600070205080204" pitchFamily="50" charset="-128"/>
              </a:rPr>
              <a:t>平成</a:t>
            </a:r>
            <a:r>
              <a:rPr lang="en-US" altLang="ja-JP" sz="2400" dirty="0" smtClean="0">
                <a:solidFill>
                  <a:srgbClr val="FF0000"/>
                </a:solidFill>
                <a:latin typeface="Times New Roman" panose="02020603050405020304" pitchFamily="18" charset="0"/>
                <a:ea typeface="ＭＳ Ｐゴシック" panose="020B0600070205080204" pitchFamily="50" charset="-128"/>
              </a:rPr>
              <a:t>28</a:t>
            </a:r>
            <a:r>
              <a:rPr lang="ja-JP" altLang="en-US" sz="2400" dirty="0" smtClean="0">
                <a:solidFill>
                  <a:srgbClr val="FF0000"/>
                </a:solidFill>
                <a:latin typeface="Times New Roman" panose="02020603050405020304" pitchFamily="18" charset="0"/>
                <a:ea typeface="ＭＳ Ｐゴシック" panose="020B0600070205080204" pitchFamily="50" charset="-128"/>
              </a:rPr>
              <a:t>年（</a:t>
            </a:r>
            <a:r>
              <a:rPr lang="en-US" altLang="ja-JP" sz="2400" dirty="0" smtClean="0">
                <a:solidFill>
                  <a:srgbClr val="FF0000"/>
                </a:solidFill>
                <a:latin typeface="Times New Roman" panose="02020603050405020304" pitchFamily="18" charset="0"/>
                <a:ea typeface="ＭＳ Ｐゴシック" panose="020B0600070205080204" pitchFamily="50" charset="-128"/>
              </a:rPr>
              <a:t>2016</a:t>
            </a:r>
            <a:r>
              <a:rPr lang="ja-JP" altLang="en-US" sz="2400" dirty="0" smtClean="0">
                <a:solidFill>
                  <a:srgbClr val="FF0000"/>
                </a:solidFill>
                <a:latin typeface="Times New Roman" panose="02020603050405020304" pitchFamily="18" charset="0"/>
                <a:ea typeface="ＭＳ Ｐゴシック" panose="020B0600070205080204" pitchFamily="50" charset="-128"/>
              </a:rPr>
              <a:t>年）熊本地震</a:t>
            </a:r>
            <a:r>
              <a:rPr lang="ja-JP" altLang="en-US" sz="2400" dirty="0" smtClean="0">
                <a:latin typeface="Times New Roman" panose="02020603050405020304" pitchFamily="18" charset="0"/>
                <a:ea typeface="ＭＳ Ｐゴシック" panose="020B0600070205080204" pitchFamily="50" charset="-128"/>
              </a:rPr>
              <a:t>　発生</a:t>
            </a:r>
            <a:endParaRPr kumimoji="1" lang="ja-JP" altLang="en-US" sz="2400" dirty="0">
              <a:latin typeface="Times New Roman" panose="02020603050405020304" pitchFamily="18" charset="0"/>
              <a:ea typeface="ＭＳ Ｐゴシック" panose="020B0600070205080204" pitchFamily="50" charset="-128"/>
            </a:endParaRPr>
          </a:p>
        </p:txBody>
      </p:sp>
      <p:sp>
        <p:nvSpPr>
          <p:cNvPr id="5" name="テキスト ボックス 4"/>
          <p:cNvSpPr txBox="1"/>
          <p:nvPr/>
        </p:nvSpPr>
        <p:spPr>
          <a:xfrm>
            <a:off x="539552" y="1628800"/>
            <a:ext cx="7272809"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平成</a:t>
            </a:r>
            <a:r>
              <a:rPr lang="en-US" altLang="ja-JP" sz="2400" dirty="0" smtClean="0">
                <a:latin typeface="Times New Roman" panose="02020603050405020304" pitchFamily="18" charset="0"/>
                <a:ea typeface="ＭＳ Ｐゴシック" panose="020B0600070205080204" pitchFamily="50" charset="-128"/>
              </a:rPr>
              <a:t>28</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smtClean="0">
                <a:latin typeface="Times New Roman" panose="02020603050405020304" pitchFamily="18" charset="0"/>
                <a:ea typeface="ＭＳ Ｐゴシック" panose="020B0600070205080204" pitchFamily="50" charset="-128"/>
              </a:rPr>
              <a:t>2016</a:t>
            </a:r>
            <a:r>
              <a:rPr lang="ja-JP" altLang="en-US" sz="2400" dirty="0" smtClean="0">
                <a:latin typeface="Times New Roman" panose="02020603050405020304" pitchFamily="18" charset="0"/>
                <a:ea typeface="ＭＳ Ｐゴシック" panose="020B0600070205080204" pitchFamily="50" charset="-128"/>
              </a:rPr>
              <a:t>年）熊本地震時の救援物資配送では</a:t>
            </a:r>
            <a:r>
              <a:rPr lang="ja-JP" altLang="en-US" sz="2400" dirty="0" err="1" smtClean="0">
                <a:latin typeface="Times New Roman" panose="02020603050405020304" pitchFamily="18" charset="0"/>
                <a:ea typeface="ＭＳ Ｐゴシック" panose="020B0600070205080204" pitchFamily="50" charset="-128"/>
              </a:rPr>
              <a:t>．．．</a:t>
            </a:r>
            <a:endParaRPr lang="ja-JP" altLang="en-US" sz="2400" dirty="0">
              <a:latin typeface="Times New Roman" panose="02020603050405020304" pitchFamily="18" charset="0"/>
              <a:ea typeface="ＭＳ Ｐゴシック" panose="020B0600070205080204" pitchFamily="50" charset="-128"/>
            </a:endParaRPr>
          </a:p>
        </p:txBody>
      </p:sp>
      <p:sp>
        <p:nvSpPr>
          <p:cNvPr id="6" name="円/楕円 5"/>
          <p:cNvSpPr/>
          <p:nvPr/>
        </p:nvSpPr>
        <p:spPr>
          <a:xfrm>
            <a:off x="800616" y="2411596"/>
            <a:ext cx="1260000" cy="144016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国</a:t>
            </a:r>
            <a:endParaRPr kumimoji="1" lang="ja-JP" altLang="en-US" dirty="0">
              <a:latin typeface="Times New Roman" panose="02020603050405020304" pitchFamily="18" charset="0"/>
              <a:ea typeface="ＭＳ Ｐゴシック" panose="020B0600070205080204" pitchFamily="50" charset="-128"/>
            </a:endParaRPr>
          </a:p>
        </p:txBody>
      </p:sp>
      <p:sp>
        <p:nvSpPr>
          <p:cNvPr id="7" name="円/楕円 6"/>
          <p:cNvSpPr/>
          <p:nvPr/>
        </p:nvSpPr>
        <p:spPr>
          <a:xfrm>
            <a:off x="2894872" y="2411596"/>
            <a:ext cx="1260000" cy="144016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県</a:t>
            </a:r>
            <a:endParaRPr kumimoji="1" lang="ja-JP" altLang="en-US" dirty="0">
              <a:latin typeface="Times New Roman" panose="02020603050405020304" pitchFamily="18" charset="0"/>
              <a:ea typeface="ＭＳ Ｐゴシック" panose="020B0600070205080204" pitchFamily="50" charset="-128"/>
            </a:endParaRPr>
          </a:p>
        </p:txBody>
      </p:sp>
      <p:sp>
        <p:nvSpPr>
          <p:cNvPr id="8" name="円/楕円 7"/>
          <p:cNvSpPr/>
          <p:nvPr/>
        </p:nvSpPr>
        <p:spPr>
          <a:xfrm>
            <a:off x="4989128" y="2411596"/>
            <a:ext cx="1260000" cy="144016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市町村</a:t>
            </a:r>
            <a:endParaRPr kumimoji="1" lang="ja-JP" altLang="en-US" dirty="0">
              <a:latin typeface="Times New Roman" panose="02020603050405020304" pitchFamily="18" charset="0"/>
              <a:ea typeface="ＭＳ Ｐゴシック" panose="020B0600070205080204" pitchFamily="50" charset="-128"/>
            </a:endParaRPr>
          </a:p>
        </p:txBody>
      </p:sp>
      <p:sp>
        <p:nvSpPr>
          <p:cNvPr id="9" name="円/楕円 8"/>
          <p:cNvSpPr/>
          <p:nvPr/>
        </p:nvSpPr>
        <p:spPr>
          <a:xfrm>
            <a:off x="7083385" y="2411596"/>
            <a:ext cx="1260000" cy="144016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latin typeface="Times New Roman" panose="02020603050405020304" pitchFamily="18" charset="0"/>
                <a:ea typeface="ＭＳ Ｐゴシック" panose="020B0600070205080204" pitchFamily="50" charset="-128"/>
              </a:rPr>
              <a:t>避難所</a:t>
            </a:r>
            <a:endParaRPr kumimoji="1" lang="ja-JP" altLang="en-US" dirty="0">
              <a:latin typeface="Times New Roman" panose="02020603050405020304" pitchFamily="18" charset="0"/>
              <a:ea typeface="ＭＳ Ｐゴシック" panose="020B0600070205080204" pitchFamily="50" charset="-128"/>
            </a:endParaRPr>
          </a:p>
        </p:txBody>
      </p:sp>
      <p:cxnSp>
        <p:nvCxnSpPr>
          <p:cNvPr id="10" name="直線矢印コネクタ 9"/>
          <p:cNvCxnSpPr/>
          <p:nvPr/>
        </p:nvCxnSpPr>
        <p:spPr>
          <a:xfrm flipH="1">
            <a:off x="6249128" y="3402369"/>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4154871" y="3402369"/>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060616" y="3131676"/>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4154871" y="2843644"/>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6249128" y="2843644"/>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4787129" y="4109010"/>
            <a:ext cx="83425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190465" y="4109010"/>
            <a:ext cx="834256"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627411" y="3939733"/>
            <a:ext cx="1326124" cy="338554"/>
          </a:xfrm>
          <a:prstGeom prst="rect">
            <a:avLst/>
          </a:prstGeom>
          <a:noFill/>
        </p:spPr>
        <p:txBody>
          <a:bodyPr wrap="square" rtlCol="0">
            <a:spAutoFit/>
          </a:bodyPr>
          <a:lstStyle/>
          <a:p>
            <a:r>
              <a:rPr lang="ja-JP" altLang="en-US" sz="1600" dirty="0" smtClean="0">
                <a:latin typeface="Times New Roman" panose="02020603050405020304" pitchFamily="18" charset="0"/>
                <a:ea typeface="ＭＳ Ｐゴシック" panose="020B0600070205080204" pitchFamily="50" charset="-128"/>
              </a:rPr>
              <a:t>：情報の流れ</a:t>
            </a:r>
            <a:endParaRPr lang="ja-JP" altLang="en-US" sz="1600" dirty="0">
              <a:latin typeface="Times New Roman" panose="02020603050405020304" pitchFamily="18" charset="0"/>
              <a:ea typeface="ＭＳ Ｐゴシック" panose="020B0600070205080204" pitchFamily="50" charset="-128"/>
            </a:endParaRPr>
          </a:p>
        </p:txBody>
      </p:sp>
      <p:sp>
        <p:nvSpPr>
          <p:cNvPr id="23" name="テキスト ボックス 22"/>
          <p:cNvSpPr txBox="1"/>
          <p:nvPr/>
        </p:nvSpPr>
        <p:spPr>
          <a:xfrm>
            <a:off x="3032733" y="3939733"/>
            <a:ext cx="1317972" cy="338554"/>
          </a:xfrm>
          <a:prstGeom prst="rect">
            <a:avLst/>
          </a:prstGeom>
          <a:noFill/>
        </p:spPr>
        <p:txBody>
          <a:bodyPr wrap="square" rtlCol="0">
            <a:spAutoFit/>
          </a:bodyPr>
          <a:lstStyle/>
          <a:p>
            <a:r>
              <a:rPr lang="ja-JP" altLang="en-US" sz="1600" dirty="0" smtClean="0">
                <a:latin typeface="Times New Roman" panose="02020603050405020304" pitchFamily="18" charset="0"/>
                <a:ea typeface="ＭＳ Ｐゴシック" panose="020B0600070205080204" pitchFamily="50" charset="-128"/>
              </a:rPr>
              <a:t>：物資の流れ</a:t>
            </a:r>
            <a:endParaRPr lang="ja-JP" altLang="en-US" sz="1600" dirty="0">
              <a:latin typeface="Times New Roman" panose="02020603050405020304" pitchFamily="18" charset="0"/>
              <a:ea typeface="ＭＳ Ｐゴシック" panose="020B0600070205080204" pitchFamily="50" charset="-128"/>
            </a:endParaRPr>
          </a:p>
        </p:txBody>
      </p:sp>
      <p:sp>
        <p:nvSpPr>
          <p:cNvPr id="24" name="テキスト ボックス 23"/>
          <p:cNvSpPr txBox="1"/>
          <p:nvPr/>
        </p:nvSpPr>
        <p:spPr>
          <a:xfrm>
            <a:off x="539551" y="4787860"/>
            <a:ext cx="7272809"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国から「プッシュ型」で物資を供給</a:t>
            </a:r>
            <a:endParaRPr lang="ja-JP" altLang="en-US" sz="2400" dirty="0">
              <a:latin typeface="Times New Roman" panose="02020603050405020304" pitchFamily="18" charset="0"/>
              <a:ea typeface="ＭＳ Ｐゴシック" panose="020B0600070205080204" pitchFamily="50" charset="-128"/>
            </a:endParaRPr>
          </a:p>
        </p:txBody>
      </p:sp>
      <p:sp>
        <p:nvSpPr>
          <p:cNvPr id="25" name="テキスト ボックス 24"/>
          <p:cNvSpPr txBox="1"/>
          <p:nvPr/>
        </p:nvSpPr>
        <p:spPr>
          <a:xfrm>
            <a:off x="899590" y="5190291"/>
            <a:ext cx="7560842" cy="830997"/>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多くの支援物資が被災地へ運ばれたが，県と市町村では「プル型」の供給</a:t>
            </a:r>
            <a:endParaRPr lang="en-US" altLang="ja-JP" sz="2400" dirty="0" smtClean="0">
              <a:latin typeface="Times New Roman" panose="02020603050405020304" pitchFamily="18" charset="0"/>
              <a:ea typeface="ＭＳ Ｐゴシック" panose="020B0600070205080204" pitchFamily="50" charset="-128"/>
            </a:endParaRPr>
          </a:p>
        </p:txBody>
      </p:sp>
      <p:sp>
        <p:nvSpPr>
          <p:cNvPr id="26" name="テキスト ボックス 25"/>
          <p:cNvSpPr txBox="1"/>
          <p:nvPr/>
        </p:nvSpPr>
        <p:spPr>
          <a:xfrm>
            <a:off x="467544" y="5190291"/>
            <a:ext cx="495673" cy="461665"/>
          </a:xfrm>
          <a:prstGeom prst="rect">
            <a:avLst/>
          </a:prstGeom>
          <a:no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a:t>
            </a:r>
            <a:endParaRPr lang="ja-JP" altLang="en-US" sz="2400" dirty="0">
              <a:latin typeface="Times New Roman" panose="02020603050405020304" pitchFamily="18" charset="0"/>
              <a:ea typeface="ＭＳ Ｐゴシック" panose="020B0600070205080204" pitchFamily="50" charset="-128"/>
            </a:endParaRPr>
          </a:p>
        </p:txBody>
      </p:sp>
      <p:sp>
        <p:nvSpPr>
          <p:cNvPr id="27" name="テキスト ボックス 26"/>
          <p:cNvSpPr txBox="1"/>
          <p:nvPr/>
        </p:nvSpPr>
        <p:spPr>
          <a:xfrm>
            <a:off x="773634" y="4345359"/>
            <a:ext cx="7596732" cy="307777"/>
          </a:xfrm>
          <a:prstGeom prst="rect">
            <a:avLst/>
          </a:prstGeom>
          <a:noFill/>
        </p:spPr>
        <p:txBody>
          <a:bodyPr wrap="square" rtlCol="0">
            <a:spAutoFit/>
          </a:bodyPr>
          <a:lstStyle/>
          <a:p>
            <a:pPr algn="ctr"/>
            <a:r>
              <a:rPr kumimoji="1" lang="ja-JP" altLang="en-US" sz="1400" dirty="0" smtClean="0">
                <a:latin typeface="Times New Roman" panose="02020603050405020304" pitchFamily="18" charset="0"/>
                <a:ea typeface="ＭＳ Ｐゴシック" panose="020B0600070205080204" pitchFamily="50" charset="-128"/>
              </a:rPr>
              <a:t>図</a:t>
            </a:r>
            <a:r>
              <a:rPr kumimoji="1" lang="en-US" altLang="ja-JP" sz="1400" dirty="0" smtClean="0">
                <a:latin typeface="Times New Roman" panose="02020603050405020304" pitchFamily="18" charset="0"/>
                <a:ea typeface="ＭＳ Ｐゴシック" panose="020B0600070205080204" pitchFamily="50" charset="-128"/>
              </a:rPr>
              <a:t>3</a:t>
            </a:r>
            <a:r>
              <a:rPr lang="ja-JP" altLang="en-US" sz="1400" dirty="0">
                <a:latin typeface="Times New Roman" panose="02020603050405020304" pitchFamily="18" charset="0"/>
                <a:ea typeface="ＭＳ Ｐゴシック" panose="020B0600070205080204" pitchFamily="50" charset="-128"/>
              </a:rPr>
              <a:t>　</a:t>
            </a:r>
            <a:r>
              <a:rPr lang="ja-JP" altLang="en-US" sz="1400" dirty="0" smtClean="0">
                <a:latin typeface="Times New Roman" panose="02020603050405020304" pitchFamily="18" charset="0"/>
                <a:ea typeface="ＭＳ Ｐゴシック" panose="020B0600070205080204" pitchFamily="50" charset="-128"/>
              </a:rPr>
              <a:t>平成</a:t>
            </a:r>
            <a:r>
              <a:rPr lang="en-US" altLang="ja-JP" sz="1400" dirty="0" smtClean="0">
                <a:latin typeface="Times New Roman" panose="02020603050405020304" pitchFamily="18" charset="0"/>
                <a:ea typeface="ＭＳ Ｐゴシック" panose="020B0600070205080204" pitchFamily="50" charset="-128"/>
              </a:rPr>
              <a:t>28</a:t>
            </a:r>
            <a:r>
              <a:rPr lang="ja-JP" altLang="en-US" sz="1400" dirty="0" smtClean="0">
                <a:latin typeface="Times New Roman" panose="02020603050405020304" pitchFamily="18" charset="0"/>
                <a:ea typeface="ＭＳ Ｐゴシック" panose="020B0600070205080204" pitchFamily="50" charset="-128"/>
              </a:rPr>
              <a:t>年（</a:t>
            </a:r>
            <a:r>
              <a:rPr lang="en-US" altLang="ja-JP" sz="1400" dirty="0" smtClean="0">
                <a:latin typeface="Times New Roman" panose="02020603050405020304" pitchFamily="18" charset="0"/>
                <a:ea typeface="ＭＳ Ｐゴシック" panose="020B0600070205080204" pitchFamily="50" charset="-128"/>
              </a:rPr>
              <a:t>2016</a:t>
            </a:r>
            <a:r>
              <a:rPr lang="ja-JP" altLang="en-US" sz="1400" dirty="0" smtClean="0">
                <a:latin typeface="Times New Roman" panose="02020603050405020304" pitchFamily="18" charset="0"/>
                <a:ea typeface="ＭＳ Ｐゴシック" panose="020B0600070205080204" pitchFamily="50" charset="-128"/>
              </a:rPr>
              <a:t>年）熊本地震時</a:t>
            </a:r>
            <a:r>
              <a:rPr lang="ja-JP" altLang="en-US" sz="1400" dirty="0">
                <a:latin typeface="Times New Roman" panose="02020603050405020304" pitchFamily="18" charset="0"/>
                <a:ea typeface="ＭＳ Ｐゴシック" panose="020B0600070205080204" pitchFamily="50" charset="-128"/>
              </a:rPr>
              <a:t>の</a:t>
            </a:r>
            <a:r>
              <a:rPr lang="ja-JP" altLang="en-US" sz="1400" dirty="0" smtClean="0">
                <a:latin typeface="Times New Roman" panose="02020603050405020304" pitchFamily="18" charset="0"/>
                <a:ea typeface="ＭＳ Ｐゴシック" panose="020B0600070205080204" pitchFamily="50" charset="-128"/>
              </a:rPr>
              <a:t>救援物資の供給フロー（参考　国土交通省</a:t>
            </a:r>
            <a:r>
              <a:rPr lang="en-US" altLang="ja-JP" sz="1400" dirty="0" smtClean="0">
                <a:latin typeface="Times New Roman" panose="02020603050405020304" pitchFamily="18" charset="0"/>
                <a:ea typeface="ＭＳ Ｐゴシック" panose="020B0600070205080204" pitchFamily="50" charset="-128"/>
              </a:rPr>
              <a:t>HP</a:t>
            </a:r>
            <a:r>
              <a:rPr lang="ja-JP" altLang="en-US" sz="1400" dirty="0" err="1" smtClean="0">
                <a:latin typeface="Times New Roman" panose="02020603050405020304" pitchFamily="18" charset="0"/>
                <a:ea typeface="ＭＳ Ｐゴシック" panose="020B0600070205080204" pitchFamily="50" charset="-128"/>
              </a:rPr>
              <a:t>，</a:t>
            </a:r>
            <a:r>
              <a:rPr lang="ja-JP" altLang="en-US" sz="1400" dirty="0" smtClean="0">
                <a:latin typeface="Times New Roman" panose="02020603050405020304" pitchFamily="18" charset="0"/>
                <a:ea typeface="ＭＳ Ｐゴシック" panose="020B0600070205080204" pitchFamily="50" charset="-128"/>
              </a:rPr>
              <a:t>西日本新聞）</a:t>
            </a:r>
            <a:endParaRPr kumimoji="1" lang="ja-JP" altLang="en-US" sz="1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22855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5" name="テキスト ボックス 4"/>
          <p:cNvSpPr txBox="1"/>
          <p:nvPr/>
        </p:nvSpPr>
        <p:spPr>
          <a:xfrm>
            <a:off x="395536" y="836712"/>
            <a:ext cx="8208912" cy="461665"/>
          </a:xfrm>
          <a:prstGeom prst="rect">
            <a:avLst/>
          </a:prstGeom>
          <a:solidFill>
            <a:srgbClr val="FFFFCC"/>
          </a:solidFill>
        </p:spPr>
        <p:txBody>
          <a:bodyPr wrap="square" rtlCol="0">
            <a:spAutoFit/>
          </a:bodyPr>
          <a:lstStyle/>
          <a:p>
            <a:r>
              <a:rPr lang="ja-JP" altLang="en-US" sz="2400" dirty="0" smtClean="0">
                <a:latin typeface="Times New Roman" panose="02020603050405020304" pitchFamily="18" charset="0"/>
                <a:ea typeface="ＭＳ Ｐゴシック" panose="020B0600070205080204" pitchFamily="50" charset="-128"/>
              </a:rPr>
              <a:t>平成</a:t>
            </a:r>
            <a:r>
              <a:rPr lang="en-US" altLang="ja-JP" sz="2400" dirty="0" smtClean="0">
                <a:latin typeface="Times New Roman" panose="02020603050405020304" pitchFamily="18" charset="0"/>
                <a:ea typeface="ＭＳ Ｐゴシック" panose="020B0600070205080204" pitchFamily="50" charset="-128"/>
              </a:rPr>
              <a:t>28</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smtClean="0">
                <a:latin typeface="Times New Roman" panose="02020603050405020304" pitchFamily="18" charset="0"/>
                <a:ea typeface="ＭＳ Ｐゴシック" panose="020B0600070205080204" pitchFamily="50" charset="-128"/>
              </a:rPr>
              <a:t>2016</a:t>
            </a:r>
            <a:r>
              <a:rPr lang="ja-JP" altLang="en-US" sz="2400" dirty="0" smtClean="0">
                <a:latin typeface="Times New Roman" panose="02020603050405020304" pitchFamily="18" charset="0"/>
                <a:ea typeface="ＭＳ Ｐゴシック" panose="020B0600070205080204" pitchFamily="50" charset="-128"/>
              </a:rPr>
              <a:t>年）熊本地震時の物流面において</a:t>
            </a:r>
            <a:r>
              <a:rPr lang="ja-JP" altLang="en-US" sz="2400" dirty="0" err="1" smtClean="0">
                <a:latin typeface="Times New Roman" panose="02020603050405020304" pitchFamily="18" charset="0"/>
                <a:ea typeface="ＭＳ Ｐゴシック" panose="020B0600070205080204" pitchFamily="50" charset="-128"/>
              </a:rPr>
              <a:t>．．．</a:t>
            </a:r>
            <a:endParaRPr lang="ja-JP" altLang="en-US" sz="2400" dirty="0">
              <a:latin typeface="Times New Roman" panose="02020603050405020304" pitchFamily="18" charset="0"/>
              <a:ea typeface="ＭＳ Ｐゴシック" panose="020B0600070205080204" pitchFamily="50" charset="-128"/>
            </a:endParaRPr>
          </a:p>
        </p:txBody>
      </p:sp>
      <p:sp>
        <p:nvSpPr>
          <p:cNvPr id="6" name="テキスト ボックス 5"/>
          <p:cNvSpPr txBox="1"/>
          <p:nvPr/>
        </p:nvSpPr>
        <p:spPr>
          <a:xfrm>
            <a:off x="899591" y="1829723"/>
            <a:ext cx="7560841" cy="1569660"/>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発災後</a:t>
            </a:r>
            <a:r>
              <a:rPr lang="en-US" altLang="ja-JP" sz="2400" dirty="0">
                <a:latin typeface="Times New Roman" panose="02020603050405020304" pitchFamily="18" charset="0"/>
                <a:ea typeface="ＭＳ Ｐゴシック" panose="020B0600070205080204" pitchFamily="50" charset="-128"/>
              </a:rPr>
              <a:t>3</a:t>
            </a:r>
            <a:r>
              <a:rPr lang="ja-JP" altLang="en-US" sz="2400" dirty="0" smtClean="0">
                <a:latin typeface="Times New Roman" panose="02020603050405020304" pitchFamily="18" charset="0"/>
                <a:ea typeface="ＭＳ Ｐゴシック" panose="020B0600070205080204" pitchFamily="50" charset="-128"/>
              </a:rPr>
              <a:t>日で「</a:t>
            </a:r>
            <a:r>
              <a:rPr lang="ja-JP" altLang="en-US" sz="2400" u="sng" dirty="0" smtClean="0">
                <a:latin typeface="Times New Roman" panose="02020603050405020304" pitchFamily="18" charset="0"/>
                <a:ea typeface="ＭＳ Ｐゴシック" panose="020B0600070205080204" pitchFamily="50" charset="-128"/>
              </a:rPr>
              <a:t>プッシュ型</a:t>
            </a:r>
            <a:r>
              <a:rPr lang="ja-JP" altLang="en-US" sz="2400" dirty="0" smtClean="0">
                <a:latin typeface="Times New Roman" panose="02020603050405020304" pitchFamily="18" charset="0"/>
                <a:ea typeface="ＭＳ Ｐゴシック" panose="020B0600070205080204" pitchFamily="50" charset="-128"/>
              </a:rPr>
              <a:t>」の支援物資の　　　　　　　　　搬入のための体制を確保</a:t>
            </a:r>
            <a:endParaRPr lang="en-US" altLang="ja-JP" sz="2400"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a:latin typeface="Times New Roman" panose="02020603050405020304" pitchFamily="18" charset="0"/>
                <a:ea typeface="ＭＳ Ｐゴシック" panose="020B0600070205080204" pitchFamily="50" charset="-128"/>
              </a:rPr>
              <a:t>迅速</a:t>
            </a:r>
            <a:r>
              <a:rPr lang="ja-JP" altLang="en-US" sz="2400" dirty="0" smtClean="0">
                <a:latin typeface="Times New Roman" panose="02020603050405020304" pitchFamily="18" charset="0"/>
                <a:ea typeface="ＭＳ Ｐゴシック" panose="020B0600070205080204" pitchFamily="50" charset="-128"/>
              </a:rPr>
              <a:t>に，大手物流事業者の協力を得て，　　　　　　　　被災地までの輸送体制を確保</a:t>
            </a:r>
            <a:endParaRPr lang="en-US" altLang="ja-JP" sz="2400" dirty="0" smtClean="0">
              <a:latin typeface="Times New Roman" panose="02020603050405020304" pitchFamily="18" charset="0"/>
              <a:ea typeface="ＭＳ Ｐゴシック" panose="020B0600070205080204" pitchFamily="50" charset="-128"/>
            </a:endParaRPr>
          </a:p>
        </p:txBody>
      </p:sp>
      <p:sp>
        <p:nvSpPr>
          <p:cNvPr id="8" name="テキスト ボックス 7"/>
          <p:cNvSpPr txBox="1"/>
          <p:nvPr/>
        </p:nvSpPr>
        <p:spPr>
          <a:xfrm>
            <a:off x="899591" y="3890665"/>
            <a:ext cx="7560841" cy="1569660"/>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「プッシュ型」で支援物資が搬入されたが，予定された搬入拠点では対応が追い付かない</a:t>
            </a:r>
            <a:endParaRPr lang="en-US" altLang="ja-JP" sz="2400" dirty="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a:latin typeface="Times New Roman" panose="02020603050405020304" pitchFamily="18" charset="0"/>
                <a:ea typeface="ＭＳ Ｐゴシック" panose="020B0600070205080204" pitchFamily="50" charset="-128"/>
              </a:rPr>
              <a:t>対応</a:t>
            </a:r>
            <a:r>
              <a:rPr lang="ja-JP" altLang="en-US" sz="2400" dirty="0" smtClean="0">
                <a:latin typeface="Times New Roman" panose="02020603050405020304" pitchFamily="18" charset="0"/>
                <a:ea typeface="ＭＳ Ｐゴシック" panose="020B0600070205080204" pitchFamily="50" charset="-128"/>
              </a:rPr>
              <a:t>する職員，人手の不足により，送られてきた支援物資をさばききることができなかった</a:t>
            </a:r>
            <a:endParaRPr lang="en-US" altLang="ja-JP" sz="2400" dirty="0" smtClean="0">
              <a:latin typeface="Times New Roman" panose="02020603050405020304" pitchFamily="18" charset="0"/>
              <a:ea typeface="ＭＳ Ｐゴシック" panose="020B0600070205080204" pitchFamily="50" charset="-128"/>
            </a:endParaRPr>
          </a:p>
        </p:txBody>
      </p:sp>
      <p:sp>
        <p:nvSpPr>
          <p:cNvPr id="10" name="テキスト ボックス 9"/>
          <p:cNvSpPr txBox="1"/>
          <p:nvPr/>
        </p:nvSpPr>
        <p:spPr>
          <a:xfrm>
            <a:off x="539552" y="1376437"/>
            <a:ext cx="1728000" cy="510778"/>
          </a:xfrm>
          <a:prstGeom prst="roundRect">
            <a:avLst/>
          </a:prstGeom>
          <a:solidFill>
            <a:schemeClr val="accent2">
              <a:lumMod val="20000"/>
              <a:lumOff val="80000"/>
            </a:schemeClr>
          </a:solidFill>
        </p:spPr>
        <p:txBody>
          <a:bodyPr wrap="square" rtlCol="0">
            <a:spAutoFit/>
          </a:bodyPr>
          <a:lstStyle/>
          <a:p>
            <a:pPr algn="ctr"/>
            <a:r>
              <a:rPr lang="ja-JP" altLang="en-US" sz="2400" dirty="0" smtClean="0">
                <a:latin typeface="Times New Roman" panose="02020603050405020304" pitchFamily="18" charset="0"/>
                <a:ea typeface="ＭＳ Ｐゴシック" panose="020B0600070205080204" pitchFamily="50" charset="-128"/>
              </a:rPr>
              <a:t>良かった点</a:t>
            </a:r>
            <a:endParaRPr lang="ja-JP" altLang="en-US" sz="2400" dirty="0">
              <a:latin typeface="Times New Roman" panose="02020603050405020304" pitchFamily="18" charset="0"/>
              <a:ea typeface="ＭＳ Ｐゴシック" panose="020B0600070205080204" pitchFamily="50" charset="-128"/>
            </a:endParaRPr>
          </a:p>
        </p:txBody>
      </p:sp>
      <p:sp>
        <p:nvSpPr>
          <p:cNvPr id="11" name="テキスト ボックス 10"/>
          <p:cNvSpPr txBox="1"/>
          <p:nvPr/>
        </p:nvSpPr>
        <p:spPr>
          <a:xfrm>
            <a:off x="539552" y="3429000"/>
            <a:ext cx="1728000" cy="510778"/>
          </a:xfrm>
          <a:prstGeom prst="roundRect">
            <a:avLst/>
          </a:prstGeom>
          <a:solidFill>
            <a:schemeClr val="accent1">
              <a:lumMod val="20000"/>
              <a:lumOff val="80000"/>
            </a:schemeClr>
          </a:solidFill>
        </p:spPr>
        <p:txBody>
          <a:bodyPr wrap="square" rtlCol="0">
            <a:spAutoFit/>
          </a:bodyPr>
          <a:lstStyle/>
          <a:p>
            <a:pPr algn="ctr"/>
            <a:r>
              <a:rPr lang="ja-JP" altLang="en-US" sz="2400" dirty="0" smtClean="0">
                <a:latin typeface="Times New Roman" panose="02020603050405020304" pitchFamily="18" charset="0"/>
                <a:ea typeface="ＭＳ Ｐゴシック" panose="020B0600070205080204" pitchFamily="50" charset="-128"/>
              </a:rPr>
              <a:t>悪かった点</a:t>
            </a:r>
            <a:endParaRPr lang="ja-JP" altLang="en-US" sz="2400" dirty="0">
              <a:latin typeface="Times New Roman" panose="02020603050405020304" pitchFamily="18" charset="0"/>
              <a:ea typeface="ＭＳ Ｐゴシック" panose="020B0600070205080204" pitchFamily="50" charset="-128"/>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3135" y="5085184"/>
            <a:ext cx="2483321" cy="161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0732" y="1888753"/>
            <a:ext cx="2483321" cy="1653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テキスト ボックス 11"/>
          <p:cNvSpPr txBox="1"/>
          <p:nvPr/>
        </p:nvSpPr>
        <p:spPr>
          <a:xfrm>
            <a:off x="389098" y="5733256"/>
            <a:ext cx="5724000" cy="707886"/>
          </a:xfrm>
          <a:prstGeom prst="rect">
            <a:avLst/>
          </a:prstGeom>
          <a:noFill/>
          <a:ln>
            <a:solidFill>
              <a:schemeClr val="tx1"/>
            </a:solidFill>
          </a:ln>
        </p:spPr>
        <p:txBody>
          <a:bodyPr wrap="square" rtlCol="0">
            <a:spAutoFit/>
          </a:bodyPr>
          <a:lstStyle/>
          <a:p>
            <a:r>
              <a:rPr lang="ja-JP" altLang="en-US" sz="2000" dirty="0" smtClean="0">
                <a:latin typeface="Times New Roman" panose="02020603050405020304" pitchFamily="18" charset="0"/>
                <a:ea typeface="ＭＳ Ｐゴシック" panose="020B0600070205080204" pitchFamily="50" charset="-128"/>
              </a:rPr>
              <a:t>国は被災県へ物資を届けるまでであるが，その後の対応についても県と協調して行うことが必要</a:t>
            </a:r>
            <a:endParaRPr lang="en-US" altLang="ja-JP" sz="2000" dirty="0" smtClean="0">
              <a:latin typeface="Times New Roman" panose="02020603050405020304" pitchFamily="18" charset="0"/>
              <a:ea typeface="ＭＳ Ｐゴシック" panose="020B0600070205080204" pitchFamily="50" charset="-128"/>
            </a:endParaRPr>
          </a:p>
        </p:txBody>
      </p:sp>
      <p:sp>
        <p:nvSpPr>
          <p:cNvPr id="14" name="下矢印 13"/>
          <p:cNvSpPr/>
          <p:nvPr/>
        </p:nvSpPr>
        <p:spPr>
          <a:xfrm>
            <a:off x="3071585" y="5420841"/>
            <a:ext cx="396000" cy="28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267744" y="1568077"/>
            <a:ext cx="2808312" cy="3206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Times New Roman" panose="02020603050405020304" pitchFamily="18" charset="0"/>
                <a:ea typeface="ＭＳ Ｐゴシック" panose="020B0600070205080204" pitchFamily="50" charset="-128"/>
              </a:rPr>
              <a:t>（参考　国土交通省</a:t>
            </a:r>
            <a:r>
              <a:rPr lang="en-US" altLang="ja-JP" sz="1200" dirty="0" smtClean="0">
                <a:latin typeface="Times New Roman" panose="02020603050405020304" pitchFamily="18" charset="0"/>
                <a:ea typeface="ＭＳ Ｐゴシック" panose="020B0600070205080204" pitchFamily="50" charset="-128"/>
              </a:rPr>
              <a:t>HP</a:t>
            </a:r>
            <a:r>
              <a:rPr lang="ja-JP" altLang="en-US" sz="1200" dirty="0" err="1" smtClean="0">
                <a:latin typeface="Times New Roman" panose="02020603050405020304" pitchFamily="18" charset="0"/>
                <a:ea typeface="ＭＳ Ｐゴシック" panose="020B0600070205080204" pitchFamily="50" charset="-128"/>
              </a:rPr>
              <a:t>，</a:t>
            </a:r>
            <a:r>
              <a:rPr lang="ja-JP" altLang="en-US" sz="1200" dirty="0" smtClean="0">
                <a:latin typeface="Times New Roman" panose="02020603050405020304" pitchFamily="18" charset="0"/>
                <a:ea typeface="ＭＳ Ｐゴシック" panose="020B0600070205080204" pitchFamily="50" charset="-128"/>
              </a:rPr>
              <a:t>経済産業省</a:t>
            </a:r>
            <a:r>
              <a:rPr lang="en-US" altLang="ja-JP" sz="1200" dirty="0" smtClean="0">
                <a:latin typeface="Times New Roman" panose="02020603050405020304" pitchFamily="18" charset="0"/>
                <a:ea typeface="ＭＳ Ｐゴシック" panose="020B0600070205080204" pitchFamily="50" charset="-128"/>
              </a:rPr>
              <a:t>HP</a:t>
            </a:r>
            <a:r>
              <a:rPr lang="ja-JP" altLang="en-US" sz="1200" dirty="0" smtClean="0">
                <a:latin typeface="Times New Roman" panose="02020603050405020304" pitchFamily="18" charset="0"/>
                <a:ea typeface="ＭＳ Ｐゴシック" panose="020B0600070205080204" pitchFamily="50" charset="-128"/>
              </a:rPr>
              <a:t>）</a:t>
            </a:r>
            <a:endParaRPr kumimoji="1" lang="ja-JP" altLang="en-US" sz="1200" dirty="0">
              <a:latin typeface="Times New Roman" panose="02020603050405020304" pitchFamily="18" charset="0"/>
              <a:ea typeface="ＭＳ Ｐゴシック" panose="020B0600070205080204" pitchFamily="50" charset="-128"/>
            </a:endParaRPr>
          </a:p>
        </p:txBody>
      </p:sp>
      <p:sp>
        <p:nvSpPr>
          <p:cNvPr id="16" name="正方形/長方形 15"/>
          <p:cNvSpPr/>
          <p:nvPr/>
        </p:nvSpPr>
        <p:spPr>
          <a:xfrm>
            <a:off x="2267744" y="3612380"/>
            <a:ext cx="2808312" cy="3206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Times New Roman" panose="02020603050405020304" pitchFamily="18" charset="0"/>
                <a:ea typeface="ＭＳ Ｐゴシック" panose="020B0600070205080204" pitchFamily="50" charset="-128"/>
              </a:rPr>
              <a:t>（参考　産経ニュース</a:t>
            </a:r>
            <a:r>
              <a:rPr lang="en-US" altLang="ja-JP" sz="1200" dirty="0" smtClean="0">
                <a:latin typeface="Times New Roman" panose="02020603050405020304" pitchFamily="18" charset="0"/>
                <a:ea typeface="ＭＳ Ｐゴシック" panose="020B0600070205080204" pitchFamily="50" charset="-128"/>
              </a:rPr>
              <a:t>HP</a:t>
            </a:r>
            <a:r>
              <a:rPr lang="ja-JP" altLang="en-US" sz="1200" dirty="0" smtClean="0">
                <a:latin typeface="Times New Roman" panose="02020603050405020304" pitchFamily="18" charset="0"/>
                <a:ea typeface="ＭＳ Ｐゴシック" panose="020B0600070205080204" pitchFamily="50" charset="-128"/>
              </a:rPr>
              <a:t>）</a:t>
            </a:r>
            <a:endParaRPr kumimoji="1" lang="ja-JP" altLang="en-US" sz="12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81193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4" name="テキスト ボックス 3"/>
          <p:cNvSpPr txBox="1"/>
          <p:nvPr/>
        </p:nvSpPr>
        <p:spPr>
          <a:xfrm>
            <a:off x="395536" y="764704"/>
            <a:ext cx="8208912" cy="430887"/>
          </a:xfrm>
          <a:prstGeom prst="rect">
            <a:avLst/>
          </a:prstGeom>
          <a:solidFill>
            <a:schemeClr val="accent2">
              <a:lumMod val="20000"/>
              <a:lumOff val="80000"/>
            </a:schemeClr>
          </a:solidFill>
        </p:spPr>
        <p:txBody>
          <a:bodyPr wrap="square" rtlCol="0">
            <a:spAutoFit/>
          </a:bodyPr>
          <a:lstStyle/>
          <a:p>
            <a:r>
              <a:rPr lang="ja-JP" altLang="en-US" sz="2200" dirty="0">
                <a:latin typeface="Times New Roman" panose="02020603050405020304" pitchFamily="18" charset="0"/>
                <a:ea typeface="ＭＳ Ｐゴシック" panose="020B0600070205080204" pitchFamily="50" charset="-128"/>
              </a:rPr>
              <a:t>物資</a:t>
            </a:r>
            <a:r>
              <a:rPr lang="ja-JP" altLang="en-US" sz="2200" dirty="0" smtClean="0">
                <a:latin typeface="Times New Roman" panose="02020603050405020304" pitchFamily="18" charset="0"/>
                <a:ea typeface="ＭＳ Ｐゴシック" panose="020B0600070205080204" pitchFamily="50" charset="-128"/>
              </a:rPr>
              <a:t>をさばききることができなかった問題に対する解決策について</a:t>
            </a:r>
            <a:endParaRPr lang="ja-JP" altLang="en-US" sz="2200" dirty="0">
              <a:latin typeface="Times New Roman" panose="02020603050405020304" pitchFamily="18" charset="0"/>
              <a:ea typeface="ＭＳ Ｐゴシック" panose="020B0600070205080204" pitchFamily="50" charset="-128"/>
            </a:endParaRPr>
          </a:p>
        </p:txBody>
      </p:sp>
      <p:sp>
        <p:nvSpPr>
          <p:cNvPr id="5" name="コンテンツ プレースホルダー 2"/>
          <p:cNvSpPr txBox="1">
            <a:spLocks/>
          </p:cNvSpPr>
          <p:nvPr/>
        </p:nvSpPr>
        <p:spPr>
          <a:xfrm>
            <a:off x="467543" y="1282825"/>
            <a:ext cx="8280000" cy="111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b="0" kern="1200" baseline="0">
                <a:solidFill>
                  <a:schemeClr val="tx1"/>
                </a:solidFill>
                <a:latin typeface="Times New Roman" panose="02020603050405020304" pitchFamily="18" charset="0"/>
                <a:ea typeface="HGP創英角ｺﾞｼｯｸUB" pitchFamily="50" charset="-128"/>
                <a:cs typeface="Arial" pitchFamily="34" charset="0"/>
              </a:defRPr>
            </a:lvl1pPr>
            <a:lvl2pPr marL="742950" indent="-285750" algn="l" defTabSz="914400" rtl="0" eaLnBrk="1" latinLnBrk="0" hangingPunct="1">
              <a:spcBef>
                <a:spcPct val="20000"/>
              </a:spcBef>
              <a:buFont typeface="Arial" pitchFamily="34" charset="0"/>
              <a:buChar char="–"/>
              <a:defRPr kumimoji="1" sz="2800" b="0" kern="1200" baseline="0">
                <a:solidFill>
                  <a:schemeClr val="tx1"/>
                </a:solidFill>
                <a:latin typeface="Times New Roman" panose="02020603050405020304" pitchFamily="18" charset="0"/>
                <a:ea typeface="HGP創英角ｺﾞｼｯｸUB" pitchFamily="50" charset="-128"/>
                <a:cs typeface="Arial" pitchFamily="34" charset="0"/>
              </a:defRPr>
            </a:lvl2pPr>
            <a:lvl3pPr marL="1143000" indent="-228600" algn="l" defTabSz="914400" rtl="0" eaLnBrk="1" latinLnBrk="0" hangingPunct="1">
              <a:spcBef>
                <a:spcPct val="20000"/>
              </a:spcBef>
              <a:buFont typeface="Arial" pitchFamily="34" charset="0"/>
              <a:buChar char="•"/>
              <a:defRPr kumimoji="1" sz="2400" b="0" kern="1200" baseline="0">
                <a:solidFill>
                  <a:schemeClr val="tx1"/>
                </a:solidFill>
                <a:latin typeface="Times New Roman" panose="02020603050405020304" pitchFamily="18" charset="0"/>
                <a:ea typeface="HGP創英角ｺﾞｼｯｸUB" pitchFamily="50" charset="-128"/>
                <a:cs typeface="Arial" pitchFamily="34" charset="0"/>
              </a:defRPr>
            </a:lvl3pPr>
            <a:lvl4pPr marL="1600200" indent="-228600" algn="l" defTabSz="914400" rtl="0" eaLnBrk="1" latinLnBrk="0" hangingPunct="1">
              <a:spcBef>
                <a:spcPct val="20000"/>
              </a:spcBef>
              <a:buFont typeface="Arial" pitchFamily="34" charset="0"/>
              <a:buChar char="–"/>
              <a:defRPr kumimoji="1" sz="2000" b="0" kern="1200" baseline="0">
                <a:solidFill>
                  <a:schemeClr val="tx1"/>
                </a:solidFill>
                <a:latin typeface="Times New Roman" panose="02020603050405020304" pitchFamily="18" charset="0"/>
                <a:ea typeface="HGP創英角ｺﾞｼｯｸUB" pitchFamily="50" charset="-128"/>
                <a:cs typeface="Arial" pitchFamily="34" charset="0"/>
              </a:defRPr>
            </a:lvl4pPr>
            <a:lvl5pPr marL="2057400" indent="-228600" algn="l" defTabSz="914400" rtl="0" eaLnBrk="1" latinLnBrk="0" hangingPunct="1">
              <a:spcBef>
                <a:spcPct val="20000"/>
              </a:spcBef>
              <a:buFont typeface="Arial" pitchFamily="34" charset="0"/>
              <a:buChar char="»"/>
              <a:defRPr kumimoji="1" sz="2000" b="0" kern="1200" baseline="0">
                <a:solidFill>
                  <a:schemeClr val="tx1"/>
                </a:solidFill>
                <a:latin typeface="Times New Roman" panose="02020603050405020304" pitchFamily="18" charset="0"/>
                <a:ea typeface="HGP創英角ｺﾞｼｯｸUB"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u"/>
            </a:pPr>
            <a:r>
              <a:rPr lang="ja-JP" altLang="en-US" sz="2200" dirty="0" smtClean="0">
                <a:ea typeface="ＭＳ Ｐゴシック" panose="020B0600070205080204" pitchFamily="50" charset="-128"/>
              </a:rPr>
              <a:t>苦瀬博仁：“</a:t>
            </a:r>
            <a:r>
              <a:rPr lang="ja-JP" altLang="en-US" sz="2200" dirty="0">
                <a:ea typeface="ＭＳ Ｐゴシック" panose="020B0600070205080204" pitchFamily="50" charset="-128"/>
              </a:rPr>
              <a:t>救援物資供給</a:t>
            </a:r>
            <a:r>
              <a:rPr lang="ja-JP" altLang="en-US" sz="2200" dirty="0" smtClean="0">
                <a:ea typeface="ＭＳ Ｐゴシック" panose="020B0600070205080204" pitchFamily="50" charset="-128"/>
              </a:rPr>
              <a:t>と</a:t>
            </a:r>
            <a:r>
              <a:rPr lang="ja-JP" altLang="en-US" sz="2200" dirty="0">
                <a:ea typeface="ＭＳ Ｐゴシック" panose="020B0600070205080204" pitchFamily="50" charset="-128"/>
              </a:rPr>
              <a:t>復興計画に期待</a:t>
            </a:r>
            <a:r>
              <a:rPr lang="ja-JP" altLang="en-US" sz="2200" dirty="0" smtClean="0">
                <a:ea typeface="ＭＳ Ｐゴシック" panose="020B0600070205080204" pitchFamily="50" charset="-128"/>
              </a:rPr>
              <a:t>する</a:t>
            </a:r>
            <a:r>
              <a:rPr lang="en-US" altLang="ja-JP" sz="2200" dirty="0" smtClean="0">
                <a:ea typeface="ＭＳ Ｐゴシック" panose="020B0600070205080204" pitchFamily="50" charset="-128"/>
              </a:rPr>
              <a:t>OR</a:t>
            </a:r>
            <a:r>
              <a:rPr lang="ja-JP" altLang="en-US" sz="2200" dirty="0" smtClean="0">
                <a:ea typeface="ＭＳ Ｐゴシック" panose="020B0600070205080204" pitchFamily="50" charset="-128"/>
              </a:rPr>
              <a:t>の役割”，　　オペレーションズ・リサーチ：経営の科学，</a:t>
            </a:r>
            <a:r>
              <a:rPr lang="en-US" altLang="ja-JP" sz="2200" dirty="0" smtClean="0">
                <a:ea typeface="ＭＳ Ｐゴシック" panose="020B0600070205080204" pitchFamily="50" charset="-128"/>
                <a:cs typeface="Times New Roman" panose="02020603050405020304" pitchFamily="18" charset="0"/>
              </a:rPr>
              <a:t>Vol.56</a:t>
            </a:r>
            <a:r>
              <a:rPr lang="ja-JP" altLang="en-US" sz="2200" dirty="0" err="1" smtClean="0">
                <a:ea typeface="ＭＳ Ｐゴシック" panose="020B0600070205080204" pitchFamily="50" charset="-128"/>
              </a:rPr>
              <a:t>，</a:t>
            </a:r>
            <a:r>
              <a:rPr lang="en-US" altLang="ja-JP" sz="2200" dirty="0" smtClean="0">
                <a:ea typeface="ＭＳ Ｐゴシック" panose="020B0600070205080204" pitchFamily="50" charset="-128"/>
                <a:cs typeface="Times New Roman" panose="02020603050405020304" pitchFamily="18" charset="0"/>
              </a:rPr>
              <a:t>No.12</a:t>
            </a:r>
            <a:r>
              <a:rPr lang="ja-JP" altLang="en-US" sz="2200" dirty="0" err="1" smtClean="0">
                <a:ea typeface="ＭＳ Ｐゴシック" panose="020B0600070205080204" pitchFamily="50" charset="-128"/>
                <a:cs typeface="Times New Roman" panose="02020603050405020304" pitchFamily="18" charset="0"/>
              </a:rPr>
              <a:t>，</a:t>
            </a:r>
            <a:r>
              <a:rPr lang="en-US" altLang="ja-JP" sz="2200" dirty="0" smtClean="0">
                <a:ea typeface="ＭＳ Ｐゴシック" panose="020B0600070205080204" pitchFamily="50" charset="-128"/>
                <a:cs typeface="Times New Roman" panose="02020603050405020304" pitchFamily="18" charset="0"/>
              </a:rPr>
              <a:t>pp.698-701 </a:t>
            </a:r>
            <a:r>
              <a:rPr lang="en-US" altLang="ja-JP" sz="2200" dirty="0" smtClean="0">
                <a:ea typeface="ＭＳ Ｐゴシック" panose="020B0600070205080204" pitchFamily="50" charset="-128"/>
              </a:rPr>
              <a:t>(2011)</a:t>
            </a:r>
            <a:endParaRPr lang="ja-JP" altLang="en-US" sz="2200" dirty="0">
              <a:ea typeface="ＭＳ Ｐゴシック" panose="020B0600070205080204" pitchFamily="50" charset="-128"/>
            </a:endParaRPr>
          </a:p>
        </p:txBody>
      </p:sp>
      <p:sp>
        <p:nvSpPr>
          <p:cNvPr id="6" name="テキスト ボックス 5"/>
          <p:cNvSpPr txBox="1"/>
          <p:nvPr/>
        </p:nvSpPr>
        <p:spPr>
          <a:xfrm>
            <a:off x="450000" y="2420888"/>
            <a:ext cx="8244000"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「プッシュ型」の物資供給では，被災者が必要とする物資を想定して送り込むこと</a:t>
            </a:r>
            <a:endParaRPr lang="en-US" altLang="ja-JP" sz="2400" dirty="0" smtClean="0">
              <a:latin typeface="Times New Roman" panose="02020603050405020304" pitchFamily="18" charset="0"/>
              <a:ea typeface="ＭＳ Ｐゴシック" panose="020B0600070205080204" pitchFamily="50" charset="-128"/>
            </a:endParaRPr>
          </a:p>
          <a:p>
            <a:pPr marL="342900" indent="-342900">
              <a:buFont typeface="Arial" panose="020B0604020202020204" pitchFamily="34" charset="0"/>
              <a:buChar char="•"/>
            </a:pPr>
            <a:r>
              <a:rPr lang="ja-JP" altLang="en-US" sz="2400" dirty="0" smtClean="0">
                <a:latin typeface="Times New Roman" panose="02020603050405020304" pitchFamily="18" charset="0"/>
                <a:ea typeface="ＭＳ Ｐゴシック" panose="020B0600070205080204" pitchFamily="50" charset="-128"/>
              </a:rPr>
              <a:t>被災地では送られてきた物資の仕分け作業を行える人手が不足がちになる</a:t>
            </a:r>
            <a:endParaRPr lang="ja-JP" altLang="en-US" sz="2400" dirty="0">
              <a:latin typeface="Times New Roman" panose="02020603050405020304" pitchFamily="18" charset="0"/>
              <a:ea typeface="ＭＳ Ｐゴシック" panose="020B0600070205080204" pitchFamily="50" charset="-128"/>
            </a:endParaRPr>
          </a:p>
        </p:txBody>
      </p:sp>
      <p:sp>
        <p:nvSpPr>
          <p:cNvPr id="7" name="テキスト ボックス 6"/>
          <p:cNvSpPr txBox="1"/>
          <p:nvPr/>
        </p:nvSpPr>
        <p:spPr>
          <a:xfrm>
            <a:off x="684000" y="4509120"/>
            <a:ext cx="7776000" cy="830997"/>
          </a:xfrm>
          <a:prstGeom prst="rect">
            <a:avLst/>
          </a:prstGeom>
          <a:solidFill>
            <a:schemeClr val="accent6">
              <a:lumMod val="20000"/>
              <a:lumOff val="80000"/>
            </a:schemeClr>
          </a:solidFill>
        </p:spPr>
        <p:txBody>
          <a:bodyPr wrap="square" rtlCol="0">
            <a:spAutoFit/>
          </a:bodyPr>
          <a:lstStyle/>
          <a:p>
            <a:r>
              <a:rPr kumimoji="1" lang="ja-JP" altLang="en-US" sz="2400" dirty="0" smtClean="0">
                <a:latin typeface="Times New Roman" panose="02020603050405020304" pitchFamily="18" charset="0"/>
                <a:ea typeface="ＭＳ Ｐゴシック" panose="020B0600070205080204" pitchFamily="50" charset="-128"/>
              </a:rPr>
              <a:t>被災地での負担の抑制や，より迅速な配送を行えるようにするため，</a:t>
            </a:r>
            <a:r>
              <a:rPr lang="ja-JP" altLang="en-US" sz="2400" dirty="0" smtClean="0">
                <a:latin typeface="Times New Roman" panose="02020603050405020304" pitchFamily="18" charset="0"/>
                <a:ea typeface="ＭＳ Ｐゴシック" panose="020B0600070205080204" pitchFamily="50" charset="-128"/>
              </a:rPr>
              <a:t>食料品</a:t>
            </a:r>
            <a:r>
              <a:rPr lang="ja-JP" altLang="en-US" sz="2400" dirty="0">
                <a:latin typeface="Times New Roman" panose="02020603050405020304" pitchFamily="18" charset="0"/>
                <a:ea typeface="ＭＳ Ｐゴシック" panose="020B0600070205080204" pitchFamily="50" charset="-128"/>
              </a:rPr>
              <a:t>や生活</a:t>
            </a:r>
            <a:r>
              <a:rPr lang="ja-JP" altLang="en-US" sz="2400" dirty="0" smtClean="0">
                <a:latin typeface="Times New Roman" panose="02020603050405020304" pitchFamily="18" charset="0"/>
                <a:ea typeface="ＭＳ Ｐゴシック" panose="020B0600070205080204" pitchFamily="50" charset="-128"/>
              </a:rPr>
              <a:t>用品</a:t>
            </a:r>
            <a:r>
              <a:rPr lang="ja-JP" altLang="en-US" sz="2400" dirty="0">
                <a:latin typeface="Times New Roman" panose="02020603050405020304" pitchFamily="18" charset="0"/>
                <a:ea typeface="ＭＳ Ｐゴシック" panose="020B0600070205080204" pitchFamily="50" charset="-128"/>
              </a:rPr>
              <a:t>の</a:t>
            </a:r>
            <a:r>
              <a:rPr lang="ja-JP" altLang="en-US" sz="2400" b="1" u="sng" dirty="0" smtClean="0">
                <a:latin typeface="Times New Roman" panose="02020603050405020304" pitchFamily="18" charset="0"/>
                <a:ea typeface="ＭＳ Ｐゴシック" panose="020B0600070205080204" pitchFamily="50" charset="-128"/>
              </a:rPr>
              <a:t>セット化</a:t>
            </a:r>
            <a:r>
              <a:rPr lang="ja-JP" altLang="en-US" sz="2400" dirty="0" smtClean="0">
                <a:latin typeface="Times New Roman" panose="02020603050405020304" pitchFamily="18" charset="0"/>
                <a:ea typeface="ＭＳ Ｐゴシック" panose="020B0600070205080204" pitchFamily="50" charset="-128"/>
              </a:rPr>
              <a:t>を提案</a:t>
            </a:r>
            <a:endParaRPr kumimoji="1" lang="ja-JP" altLang="en-US" sz="2400" dirty="0">
              <a:latin typeface="Times New Roman" panose="02020603050405020304" pitchFamily="18" charset="0"/>
              <a:ea typeface="ＭＳ Ｐゴシック" panose="020B0600070205080204" pitchFamily="50" charset="-128"/>
            </a:endParaRPr>
          </a:p>
        </p:txBody>
      </p:sp>
      <p:sp>
        <p:nvSpPr>
          <p:cNvPr id="8" name="下矢印 7"/>
          <p:cNvSpPr/>
          <p:nvPr/>
        </p:nvSpPr>
        <p:spPr>
          <a:xfrm>
            <a:off x="4247964" y="4067547"/>
            <a:ext cx="504000"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83568" y="5478323"/>
            <a:ext cx="7020000" cy="864000"/>
          </a:xfrm>
          <a:prstGeom prst="rect">
            <a:avLst/>
          </a:prstGeom>
          <a:solidFill>
            <a:schemeClr val="accent1">
              <a:lumMod val="20000"/>
              <a:lumOff val="80000"/>
            </a:schemeClr>
          </a:solidFill>
        </p:spPr>
        <p:txBody>
          <a:bodyPr wrap="square" rtlCol="0">
            <a:spAutoFit/>
          </a:bodyPr>
          <a:lstStyle/>
          <a:p>
            <a:r>
              <a:rPr lang="en-US" altLang="ja-JP" sz="2400" dirty="0" smtClean="0">
                <a:latin typeface="Times New Roman" panose="02020603050405020304" pitchFamily="18" charset="0"/>
                <a:ea typeface="ＭＳ Ｐゴシック" panose="020B0600070205080204" pitchFamily="50" charset="-128"/>
              </a:rPr>
              <a:t>UNHRD</a:t>
            </a:r>
            <a:r>
              <a:rPr kumimoji="1" lang="en-US" altLang="ja-JP" sz="2400" dirty="0" smtClean="0">
                <a:latin typeface="Times New Roman" panose="02020603050405020304" pitchFamily="18" charset="0"/>
                <a:ea typeface="ＭＳ Ｐゴシック" panose="020B0600070205080204" pitchFamily="50" charset="-128"/>
              </a:rPr>
              <a:t>(</a:t>
            </a:r>
            <a:r>
              <a:rPr kumimoji="1" lang="en-US" altLang="ja-JP" sz="2000" dirty="0" smtClean="0">
                <a:latin typeface="Times New Roman" panose="02020603050405020304" pitchFamily="18" charset="0"/>
                <a:ea typeface="ＭＳ Ｐゴシック" panose="020B0600070205080204" pitchFamily="50" charset="-128"/>
              </a:rPr>
              <a:t>United Nations Humanitarian Response Depot</a:t>
            </a:r>
            <a:r>
              <a:rPr kumimoji="1" lang="en-US" altLang="ja-JP" sz="2400" dirty="0" smtClean="0">
                <a:latin typeface="Times New Roman" panose="02020603050405020304" pitchFamily="18" charset="0"/>
                <a:ea typeface="ＭＳ Ｐゴシック" panose="020B0600070205080204" pitchFamily="50" charset="-128"/>
              </a:rPr>
              <a:t>)</a:t>
            </a:r>
            <a:r>
              <a:rPr kumimoji="1" lang="ja-JP" altLang="en-US" sz="2400" dirty="0" smtClean="0">
                <a:latin typeface="Times New Roman" panose="02020603050405020304" pitchFamily="18" charset="0"/>
                <a:ea typeface="ＭＳ Ｐゴシック" panose="020B0600070205080204" pitchFamily="50" charset="-128"/>
              </a:rPr>
              <a:t>では個人用に，必要最低限の物資のキット化を行っている</a:t>
            </a:r>
            <a:endParaRPr kumimoji="1" lang="ja-JP" altLang="en-US" sz="2400" dirty="0">
              <a:latin typeface="Times New Roman" panose="02020603050405020304" pitchFamily="18" charset="0"/>
              <a:ea typeface="ＭＳ Ｐゴシック" panose="020B0600070205080204" pitchFamily="50" charset="-128"/>
            </a:endParaRPr>
          </a:p>
        </p:txBody>
      </p:sp>
      <p:pic>
        <p:nvPicPr>
          <p:cNvPr id="19458" name="Picture 2" descr="F:\研究室関係\学会関係\2016JIMA春季大会_20160528-0529\image_galle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3192" y="5467681"/>
            <a:ext cx="1512168" cy="1003071"/>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7507521" y="6423425"/>
            <a:ext cx="1444923" cy="276999"/>
          </a:xfrm>
          <a:prstGeom prst="rect">
            <a:avLst/>
          </a:prstGeom>
          <a:noFill/>
        </p:spPr>
        <p:txBody>
          <a:bodyPr wrap="square" rtlCol="0">
            <a:spAutoFit/>
          </a:bodyPr>
          <a:lstStyle/>
          <a:p>
            <a:pPr algn="ctr"/>
            <a:r>
              <a:rPr lang="en-US" altLang="ja-JP" sz="1200" dirty="0" smtClean="0">
                <a:latin typeface="Times New Roman" panose="02020603050405020304" pitchFamily="18" charset="0"/>
                <a:ea typeface="ＭＳ Ｐゴシック" panose="020B0600070205080204" pitchFamily="50" charset="-128"/>
              </a:rPr>
              <a:t>WHP</a:t>
            </a:r>
            <a:r>
              <a:rPr lang="ja-JP" altLang="en-US" sz="1200" dirty="0" smtClean="0">
                <a:latin typeface="Times New Roman" panose="02020603050405020304" pitchFamily="18" charset="0"/>
                <a:ea typeface="ＭＳ Ｐゴシック" panose="020B0600070205080204" pitchFamily="50" charset="-128"/>
              </a:rPr>
              <a:t>の</a:t>
            </a:r>
            <a:r>
              <a:rPr lang="en-US" altLang="ja-JP" sz="1200" dirty="0" smtClean="0">
                <a:latin typeface="Times New Roman" panose="02020603050405020304" pitchFamily="18" charset="0"/>
                <a:ea typeface="ＭＳ Ｐゴシック" panose="020B0600070205080204" pitchFamily="50" charset="-128"/>
              </a:rPr>
              <a:t>HP</a:t>
            </a:r>
            <a:r>
              <a:rPr lang="ja-JP" altLang="en-US" sz="1200" dirty="0" smtClean="0">
                <a:latin typeface="Times New Roman" panose="02020603050405020304" pitchFamily="18" charset="0"/>
                <a:ea typeface="ＭＳ Ｐゴシック" panose="020B0600070205080204" pitchFamily="50" charset="-128"/>
              </a:rPr>
              <a:t>より引用</a:t>
            </a:r>
            <a:endParaRPr kumimoji="1" lang="ja-JP" altLang="en-US" sz="1200" dirty="0">
              <a:latin typeface="Times New Roman" panose="02020603050405020304" pitchFamily="18" charset="0"/>
              <a:ea typeface="ＭＳ Ｐゴシック" panose="020B0600070205080204" pitchFamily="50" charset="-128"/>
            </a:endParaRPr>
          </a:p>
        </p:txBody>
      </p:sp>
      <p:sp>
        <p:nvSpPr>
          <p:cNvPr id="11" name="正方形/長方形 10"/>
          <p:cNvSpPr/>
          <p:nvPr/>
        </p:nvSpPr>
        <p:spPr>
          <a:xfrm>
            <a:off x="6188905" y="6212929"/>
            <a:ext cx="1332000" cy="32067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Times New Roman" panose="02020603050405020304" pitchFamily="18" charset="0"/>
                <a:ea typeface="ＭＳ Ｐゴシック" panose="020B0600070205080204" pitchFamily="50" charset="-128"/>
              </a:rPr>
              <a:t>（参考　</a:t>
            </a:r>
            <a:r>
              <a:rPr lang="en-US" altLang="ja-JP" sz="1200" dirty="0" smtClean="0">
                <a:latin typeface="Times New Roman" panose="02020603050405020304" pitchFamily="18" charset="0"/>
                <a:ea typeface="ＭＳ Ｐゴシック" panose="020B0600070205080204" pitchFamily="50" charset="-128"/>
              </a:rPr>
              <a:t>WFP HP </a:t>
            </a:r>
            <a:r>
              <a:rPr lang="ja-JP" altLang="en-US" sz="1200" dirty="0" smtClean="0">
                <a:latin typeface="Times New Roman" panose="02020603050405020304" pitchFamily="18" charset="0"/>
                <a:ea typeface="ＭＳ Ｐゴシック" panose="020B0600070205080204" pitchFamily="50" charset="-128"/>
              </a:rPr>
              <a:t>）</a:t>
            </a:r>
            <a:endParaRPr kumimoji="1" lang="ja-JP" altLang="en-US" sz="12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210797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19458"/>
                                        </p:tgtEl>
                                        <p:attrNameLst>
                                          <p:attrName>style.visibility</p:attrName>
                                        </p:attrNameLst>
                                      </p:cBhvr>
                                      <p:to>
                                        <p:strVal val="visible"/>
                                      </p:to>
                                    </p:set>
                                    <p:animEffect transition="in" filter="fade">
                                      <p:cBhvr>
                                        <p:cTn id="21" dur="500"/>
                                        <p:tgtEl>
                                          <p:spTgt spid="1945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4" name="正方形/長方形 3"/>
          <p:cNvSpPr/>
          <p:nvPr/>
        </p:nvSpPr>
        <p:spPr>
          <a:xfrm>
            <a:off x="755576" y="908720"/>
            <a:ext cx="7206133" cy="499065"/>
          </a:xfrm>
          <a:prstGeom prst="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2011</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smtClean="0">
                <a:latin typeface="Times New Roman" panose="02020603050405020304" pitchFamily="18" charset="0"/>
                <a:ea typeface="ＭＳ Ｐゴシック" panose="020B0600070205080204" pitchFamily="50" charset="-128"/>
              </a:rPr>
              <a:t>3</a:t>
            </a:r>
            <a:r>
              <a:rPr lang="ja-JP" altLang="en-US" sz="2400" dirty="0" smtClean="0">
                <a:latin typeface="Times New Roman" panose="02020603050405020304" pitchFamily="18" charset="0"/>
                <a:ea typeface="ＭＳ Ｐゴシック" panose="020B0600070205080204" pitchFamily="50" charset="-128"/>
              </a:rPr>
              <a:t>月　</a:t>
            </a:r>
            <a:r>
              <a:rPr lang="ja-JP" altLang="en-US" sz="2400" dirty="0" smtClean="0">
                <a:solidFill>
                  <a:srgbClr val="FF0000"/>
                </a:solidFill>
                <a:latin typeface="Times New Roman" panose="02020603050405020304" pitchFamily="18" charset="0"/>
                <a:ea typeface="ＭＳ Ｐゴシック" panose="020B0600070205080204" pitchFamily="50" charset="-128"/>
              </a:rPr>
              <a:t>東日本大震災</a:t>
            </a:r>
            <a:r>
              <a:rPr lang="ja-JP" altLang="en-US" sz="2400" dirty="0" smtClean="0">
                <a:latin typeface="Times New Roman" panose="02020603050405020304" pitchFamily="18" charset="0"/>
                <a:ea typeface="ＭＳ Ｐゴシック" panose="020B0600070205080204" pitchFamily="50" charset="-128"/>
              </a:rPr>
              <a:t>　発生</a:t>
            </a:r>
            <a:endParaRPr kumimoji="1" lang="ja-JP" altLang="en-US" sz="2400" dirty="0">
              <a:latin typeface="Times New Roman" panose="02020603050405020304" pitchFamily="18" charset="0"/>
              <a:ea typeface="ＭＳ Ｐゴシック" panose="020B0600070205080204" pitchFamily="50" charset="-128"/>
            </a:endParaRPr>
          </a:p>
        </p:txBody>
      </p:sp>
      <p:sp>
        <p:nvSpPr>
          <p:cNvPr id="5" name="正方形/長方形 4"/>
          <p:cNvSpPr/>
          <p:nvPr/>
        </p:nvSpPr>
        <p:spPr>
          <a:xfrm>
            <a:off x="755576" y="1825774"/>
            <a:ext cx="7206133" cy="499065"/>
          </a:xfrm>
          <a:prstGeom prst="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2016</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a:latin typeface="Times New Roman" panose="02020603050405020304" pitchFamily="18" charset="0"/>
                <a:ea typeface="ＭＳ Ｐゴシック" panose="020B0600070205080204" pitchFamily="50" charset="-128"/>
              </a:rPr>
              <a:t>4</a:t>
            </a:r>
            <a:r>
              <a:rPr lang="ja-JP" altLang="en-US" sz="2400" dirty="0" smtClean="0">
                <a:latin typeface="Times New Roman" panose="02020603050405020304" pitchFamily="18" charset="0"/>
                <a:ea typeface="ＭＳ Ｐゴシック" panose="020B0600070205080204" pitchFamily="50" charset="-128"/>
              </a:rPr>
              <a:t>月　</a:t>
            </a:r>
            <a:r>
              <a:rPr lang="ja-JP" altLang="en-US" sz="2400" dirty="0" smtClean="0">
                <a:solidFill>
                  <a:srgbClr val="FF0000"/>
                </a:solidFill>
                <a:latin typeface="Times New Roman" panose="02020603050405020304" pitchFamily="18" charset="0"/>
                <a:ea typeface="ＭＳ Ｐゴシック" panose="020B0600070205080204" pitchFamily="50" charset="-128"/>
              </a:rPr>
              <a:t>平成</a:t>
            </a:r>
            <a:r>
              <a:rPr lang="en-US" altLang="ja-JP" sz="2400" dirty="0" smtClean="0">
                <a:solidFill>
                  <a:srgbClr val="FF0000"/>
                </a:solidFill>
                <a:latin typeface="Times New Roman" panose="02020603050405020304" pitchFamily="18" charset="0"/>
                <a:ea typeface="ＭＳ Ｐゴシック" panose="020B0600070205080204" pitchFamily="50" charset="-128"/>
              </a:rPr>
              <a:t>28</a:t>
            </a:r>
            <a:r>
              <a:rPr lang="ja-JP" altLang="en-US" sz="2400" dirty="0" smtClean="0">
                <a:solidFill>
                  <a:srgbClr val="FF0000"/>
                </a:solidFill>
                <a:latin typeface="Times New Roman" panose="02020603050405020304" pitchFamily="18" charset="0"/>
                <a:ea typeface="ＭＳ Ｐゴシック" panose="020B0600070205080204" pitchFamily="50" charset="-128"/>
              </a:rPr>
              <a:t>年（</a:t>
            </a:r>
            <a:r>
              <a:rPr lang="en-US" altLang="ja-JP" sz="2400" dirty="0" smtClean="0">
                <a:solidFill>
                  <a:srgbClr val="FF0000"/>
                </a:solidFill>
                <a:latin typeface="Times New Roman" panose="02020603050405020304" pitchFamily="18" charset="0"/>
                <a:ea typeface="ＭＳ Ｐゴシック" panose="020B0600070205080204" pitchFamily="50" charset="-128"/>
              </a:rPr>
              <a:t>2016</a:t>
            </a:r>
            <a:r>
              <a:rPr lang="ja-JP" altLang="en-US" sz="2400" dirty="0" smtClean="0">
                <a:solidFill>
                  <a:srgbClr val="FF0000"/>
                </a:solidFill>
                <a:latin typeface="Times New Roman" panose="02020603050405020304" pitchFamily="18" charset="0"/>
                <a:ea typeface="ＭＳ Ｐゴシック" panose="020B0600070205080204" pitchFamily="50" charset="-128"/>
              </a:rPr>
              <a:t>年）熊本地震</a:t>
            </a:r>
            <a:r>
              <a:rPr lang="ja-JP" altLang="en-US" sz="2400" dirty="0" smtClean="0">
                <a:latin typeface="Times New Roman" panose="02020603050405020304" pitchFamily="18" charset="0"/>
                <a:ea typeface="ＭＳ Ｐゴシック" panose="020B0600070205080204" pitchFamily="50" charset="-128"/>
              </a:rPr>
              <a:t>　発生</a:t>
            </a:r>
            <a:endParaRPr kumimoji="1" lang="ja-JP" altLang="en-US" sz="2400" dirty="0">
              <a:latin typeface="Times New Roman" panose="02020603050405020304" pitchFamily="18" charset="0"/>
              <a:ea typeface="ＭＳ Ｐゴシック" panose="020B0600070205080204" pitchFamily="50" charset="-128"/>
            </a:endParaRPr>
          </a:p>
        </p:txBody>
      </p:sp>
      <p:sp>
        <p:nvSpPr>
          <p:cNvPr id="6" name="下矢印 5"/>
          <p:cNvSpPr/>
          <p:nvPr/>
        </p:nvSpPr>
        <p:spPr>
          <a:xfrm>
            <a:off x="3150890" y="1423810"/>
            <a:ext cx="504000" cy="396000"/>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正方形/長方形 6"/>
          <p:cNvSpPr/>
          <p:nvPr/>
        </p:nvSpPr>
        <p:spPr>
          <a:xfrm>
            <a:off x="539552" y="2425879"/>
            <a:ext cx="5967140" cy="49906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dirty="0" smtClean="0">
                <a:latin typeface="Times New Roman" panose="02020603050405020304" pitchFamily="18" charset="0"/>
                <a:ea typeface="ＭＳ Ｐゴシック" panose="020B0600070205080204" pitchFamily="50" charset="-128"/>
              </a:rPr>
              <a:t>救援物資の供給において</a:t>
            </a:r>
            <a:r>
              <a:rPr lang="ja-JP" altLang="en-US" sz="2000" dirty="0" smtClean="0">
                <a:latin typeface="Times New Roman" panose="02020603050405020304" pitchFamily="18" charset="0"/>
                <a:ea typeface="ＭＳ Ｐゴシック" panose="020B0600070205080204" pitchFamily="50" charset="-128"/>
              </a:rPr>
              <a:t>，改善はされたものの</a:t>
            </a:r>
            <a:r>
              <a:rPr lang="ja-JP" altLang="en-US" sz="2000" dirty="0" err="1" smtClean="0">
                <a:latin typeface="Times New Roman" panose="02020603050405020304" pitchFamily="18" charset="0"/>
                <a:ea typeface="ＭＳ Ｐゴシック" panose="020B0600070205080204" pitchFamily="50" charset="-128"/>
              </a:rPr>
              <a:t>．．．</a:t>
            </a:r>
            <a:endParaRPr kumimoji="1" lang="ja-JP" altLang="en-US" sz="2000" dirty="0">
              <a:latin typeface="Times New Roman" panose="02020603050405020304" pitchFamily="18" charset="0"/>
              <a:ea typeface="ＭＳ Ｐゴシック" panose="020B0600070205080204" pitchFamily="50" charset="-128"/>
            </a:endParaRPr>
          </a:p>
        </p:txBody>
      </p:sp>
      <p:sp>
        <p:nvSpPr>
          <p:cNvPr id="8" name="角丸四角形 7"/>
          <p:cNvSpPr/>
          <p:nvPr/>
        </p:nvSpPr>
        <p:spPr>
          <a:xfrm>
            <a:off x="458019" y="3068960"/>
            <a:ext cx="5616624" cy="797079"/>
          </a:xfrm>
          <a:prstGeom prst="roundRect">
            <a:avLst/>
          </a:prstGeom>
          <a:solidFill>
            <a:schemeClr val="accent6">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latin typeface="Times New Roman" panose="02020603050405020304" pitchFamily="18" charset="0"/>
                <a:ea typeface="ＭＳ Ｐゴシック" panose="020B0600070205080204" pitchFamily="50" charset="-128"/>
              </a:rPr>
              <a:t>50</a:t>
            </a:r>
            <a:r>
              <a:rPr lang="ja-JP" altLang="en-US" sz="2000" dirty="0" smtClean="0">
                <a:latin typeface="Times New Roman" panose="02020603050405020304" pitchFamily="18" charset="0"/>
                <a:ea typeface="ＭＳ Ｐゴシック" panose="020B0600070205080204" pitchFamily="50" charset="-128"/>
              </a:rPr>
              <a:t>人ほどいる避難所の利用者のうち，</a:t>
            </a:r>
            <a:endParaRPr lang="en-US" altLang="ja-JP" sz="2000" dirty="0" smtClean="0">
              <a:latin typeface="Times New Roman" panose="02020603050405020304" pitchFamily="18" charset="0"/>
              <a:ea typeface="ＭＳ Ｐゴシック" panose="020B0600070205080204" pitchFamily="50" charset="-128"/>
            </a:endParaRPr>
          </a:p>
          <a:p>
            <a:pPr algn="ctr"/>
            <a:r>
              <a:rPr lang="ja-JP" altLang="en-US" sz="2000" u="sng" dirty="0" smtClean="0">
                <a:latin typeface="Times New Roman" panose="02020603050405020304" pitchFamily="18" charset="0"/>
                <a:ea typeface="ＭＳ Ｐゴシック" panose="020B0600070205080204" pitchFamily="50" charset="-128"/>
              </a:rPr>
              <a:t>毎回</a:t>
            </a:r>
            <a:r>
              <a:rPr lang="en-US" altLang="ja-JP" sz="2000" u="sng" dirty="0" smtClean="0">
                <a:latin typeface="Times New Roman" panose="02020603050405020304" pitchFamily="18" charset="0"/>
                <a:ea typeface="ＭＳ Ｐゴシック" panose="020B0600070205080204" pitchFamily="50" charset="-128"/>
              </a:rPr>
              <a:t>20</a:t>
            </a:r>
            <a:r>
              <a:rPr lang="ja-JP" altLang="en-US" sz="2000" u="sng" dirty="0" smtClean="0">
                <a:latin typeface="Times New Roman" panose="02020603050405020304" pitchFamily="18" charset="0"/>
                <a:ea typeface="ＭＳ Ｐゴシック" panose="020B0600070205080204" pitchFamily="50" charset="-128"/>
              </a:rPr>
              <a:t>～</a:t>
            </a:r>
            <a:r>
              <a:rPr lang="en-US" altLang="ja-JP" sz="2000" u="sng" dirty="0" smtClean="0">
                <a:latin typeface="Times New Roman" panose="02020603050405020304" pitchFamily="18" charset="0"/>
                <a:ea typeface="ＭＳ Ｐゴシック" panose="020B0600070205080204" pitchFamily="50" charset="-128"/>
              </a:rPr>
              <a:t>30</a:t>
            </a:r>
            <a:r>
              <a:rPr lang="ja-JP" altLang="en-US" sz="2000" u="sng" dirty="0" smtClean="0">
                <a:latin typeface="Times New Roman" panose="02020603050405020304" pitchFamily="18" charset="0"/>
                <a:ea typeface="ＭＳ Ｐゴシック" panose="020B0600070205080204" pitchFamily="50" charset="-128"/>
              </a:rPr>
              <a:t>人分しか配給</a:t>
            </a:r>
            <a:r>
              <a:rPr lang="ja-JP" altLang="en-US" sz="2000" dirty="0" smtClean="0">
                <a:latin typeface="Times New Roman" panose="02020603050405020304" pitchFamily="18" charset="0"/>
                <a:ea typeface="ＭＳ Ｐゴシック" panose="020B0600070205080204" pitchFamily="50" charset="-128"/>
              </a:rPr>
              <a:t>されない</a:t>
            </a:r>
            <a:endParaRPr kumimoji="1" lang="ja-JP" altLang="en-US" sz="2000" dirty="0">
              <a:latin typeface="Times New Roman" panose="02020603050405020304" pitchFamily="18" charset="0"/>
              <a:ea typeface="ＭＳ Ｐゴシック" panose="020B0600070205080204" pitchFamily="50" charset="-128"/>
            </a:endParaRPr>
          </a:p>
        </p:txBody>
      </p:sp>
      <p:sp>
        <p:nvSpPr>
          <p:cNvPr id="9" name="角丸四角形 8"/>
          <p:cNvSpPr/>
          <p:nvPr/>
        </p:nvSpPr>
        <p:spPr>
          <a:xfrm>
            <a:off x="458018" y="4074576"/>
            <a:ext cx="5616624" cy="797079"/>
          </a:xfrm>
          <a:prstGeom prst="roundRect">
            <a:avLst/>
          </a:prstGeom>
          <a:solidFill>
            <a:schemeClr val="accent6">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避難所によって，支援物資が</a:t>
            </a:r>
            <a:r>
              <a:rPr kumimoji="1" lang="ja-JP" altLang="en-US" sz="2000" u="sng" dirty="0" smtClean="0">
                <a:latin typeface="Times New Roman" panose="02020603050405020304" pitchFamily="18" charset="0"/>
                <a:ea typeface="ＭＳ Ｐゴシック" panose="020B0600070205080204" pitchFamily="50" charset="-128"/>
              </a:rPr>
              <a:t>集まりやすい</a:t>
            </a:r>
            <a:endParaRPr kumimoji="1" lang="en-US" altLang="ja-JP" sz="2000" u="sng"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ところ，</a:t>
            </a:r>
            <a:r>
              <a:rPr kumimoji="1" lang="ja-JP" altLang="en-US" sz="2000" u="sng" dirty="0" smtClean="0">
                <a:latin typeface="Times New Roman" panose="02020603050405020304" pitchFamily="18" charset="0"/>
                <a:ea typeface="ＭＳ Ｐゴシック" panose="020B0600070205080204" pitchFamily="50" charset="-128"/>
              </a:rPr>
              <a:t>集まりづらい</a:t>
            </a:r>
            <a:r>
              <a:rPr kumimoji="1" lang="ja-JP" altLang="en-US" sz="2000" dirty="0" smtClean="0">
                <a:latin typeface="Times New Roman" panose="02020603050405020304" pitchFamily="18" charset="0"/>
                <a:ea typeface="ＭＳ Ｐゴシック" panose="020B0600070205080204" pitchFamily="50" charset="-128"/>
              </a:rPr>
              <a:t>ところが生じる</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0" name="角丸四角形 9"/>
          <p:cNvSpPr/>
          <p:nvPr/>
        </p:nvSpPr>
        <p:spPr>
          <a:xfrm>
            <a:off x="458018" y="5080193"/>
            <a:ext cx="5616624" cy="797079"/>
          </a:xfrm>
          <a:prstGeom prst="roundRect">
            <a:avLst/>
          </a:prstGeom>
          <a:solidFill>
            <a:schemeClr val="accent6">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latin typeface="Times New Roman" panose="02020603050405020304" pitchFamily="18" charset="0"/>
                <a:ea typeface="ＭＳ Ｐゴシック" panose="020B0600070205080204" pitchFamily="50" charset="-128"/>
              </a:rPr>
              <a:t>1</a:t>
            </a:r>
            <a:r>
              <a:rPr kumimoji="1" lang="ja-JP" altLang="en-US" sz="2000" dirty="0" smtClean="0">
                <a:latin typeface="Times New Roman" panose="02020603050405020304" pitchFamily="18" charset="0"/>
                <a:ea typeface="ＭＳ Ｐゴシック" panose="020B0600070205080204" pitchFamily="50" charset="-128"/>
              </a:rPr>
              <a:t>日</a:t>
            </a:r>
            <a:r>
              <a:rPr lang="en-US" altLang="ja-JP" sz="2000" dirty="0" smtClean="0">
                <a:latin typeface="Times New Roman" panose="02020603050405020304" pitchFamily="18" charset="0"/>
                <a:ea typeface="ＭＳ Ｐゴシック" panose="020B0600070205080204" pitchFamily="50" charset="-128"/>
              </a:rPr>
              <a:t>3</a:t>
            </a:r>
            <a:r>
              <a:rPr lang="ja-JP" altLang="en-US" sz="2000" dirty="0" smtClean="0">
                <a:latin typeface="Times New Roman" panose="02020603050405020304" pitchFamily="18" charset="0"/>
                <a:ea typeface="ＭＳ Ｐゴシック" panose="020B0600070205080204" pitchFamily="50" charset="-128"/>
              </a:rPr>
              <a:t>回，</a:t>
            </a:r>
            <a:r>
              <a:rPr kumimoji="1" lang="ja-JP" altLang="en-US" sz="2000" dirty="0" smtClean="0">
                <a:latin typeface="Times New Roman" panose="02020603050405020304" pitchFamily="18" charset="0"/>
                <a:ea typeface="ＭＳ Ｐゴシック" panose="020B0600070205080204" pitchFamily="50" charset="-128"/>
              </a:rPr>
              <a:t>指定の時間に届くはずの物資が時間通りにはならず，</a:t>
            </a:r>
            <a:r>
              <a:rPr kumimoji="1" lang="en-US" altLang="ja-JP" sz="2000" u="sng" dirty="0" smtClean="0">
                <a:latin typeface="Times New Roman" panose="02020603050405020304" pitchFamily="18" charset="0"/>
                <a:ea typeface="ＭＳ Ｐゴシック" panose="020B0600070205080204" pitchFamily="50" charset="-128"/>
              </a:rPr>
              <a:t>2</a:t>
            </a:r>
            <a:r>
              <a:rPr kumimoji="1" lang="ja-JP" altLang="en-US" sz="2000" u="sng" dirty="0" smtClean="0">
                <a:latin typeface="Times New Roman" panose="02020603050405020304" pitchFamily="18" charset="0"/>
                <a:ea typeface="ＭＳ Ｐゴシック" panose="020B0600070205080204" pitchFamily="50" charset="-128"/>
              </a:rPr>
              <a:t>時間待っておにぎり</a:t>
            </a:r>
            <a:r>
              <a:rPr lang="en-US" altLang="ja-JP" sz="2000" u="sng" dirty="0" smtClean="0">
                <a:latin typeface="Times New Roman" panose="02020603050405020304" pitchFamily="18" charset="0"/>
                <a:ea typeface="ＭＳ Ｐゴシック" panose="020B0600070205080204" pitchFamily="50" charset="-128"/>
              </a:rPr>
              <a:t>1</a:t>
            </a:r>
            <a:r>
              <a:rPr lang="ja-JP" altLang="en-US" sz="2000" u="sng" dirty="0" smtClean="0">
                <a:latin typeface="Times New Roman" panose="02020603050405020304" pitchFamily="18" charset="0"/>
                <a:ea typeface="ＭＳ Ｐゴシック" panose="020B0600070205080204" pitchFamily="50" charset="-128"/>
              </a:rPr>
              <a:t>個のケースも</a:t>
            </a:r>
            <a:endParaRPr kumimoji="1" lang="ja-JP" altLang="en-US" sz="2000" u="sng" dirty="0">
              <a:latin typeface="Times New Roman" panose="02020603050405020304" pitchFamily="18" charset="0"/>
              <a:ea typeface="ＭＳ Ｐゴシック" panose="020B0600070205080204" pitchFamily="50" charset="-128"/>
            </a:endParaRPr>
          </a:p>
        </p:txBody>
      </p:sp>
      <p:sp>
        <p:nvSpPr>
          <p:cNvPr id="11" name="角丸四角形 10"/>
          <p:cNvSpPr/>
          <p:nvPr/>
        </p:nvSpPr>
        <p:spPr>
          <a:xfrm>
            <a:off x="6938739" y="4074576"/>
            <a:ext cx="1728192" cy="797079"/>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000" dirty="0" smtClean="0">
                <a:latin typeface="Times New Roman" panose="02020603050405020304" pitchFamily="18" charset="0"/>
                <a:ea typeface="ＭＳ Ｐゴシック" panose="020B0600070205080204" pitchFamily="50" charset="-128"/>
              </a:rPr>
              <a:t>避難所ごと</a:t>
            </a:r>
            <a:endParaRPr lang="en-US" altLang="ja-JP" sz="2000" dirty="0" smtClean="0">
              <a:latin typeface="Times New Roman" panose="02020603050405020304" pitchFamily="18" charset="0"/>
              <a:ea typeface="ＭＳ Ｐゴシック" panose="020B0600070205080204" pitchFamily="50" charset="-128"/>
            </a:endParaRPr>
          </a:p>
          <a:p>
            <a:pPr algn="ctr"/>
            <a:r>
              <a:rPr lang="ja-JP" altLang="en-US" sz="2000" dirty="0">
                <a:latin typeface="Times New Roman" panose="02020603050405020304" pitchFamily="18" charset="0"/>
                <a:ea typeface="ＭＳ Ｐゴシック" panose="020B0600070205080204" pitchFamily="50" charset="-128"/>
              </a:rPr>
              <a:t>に</a:t>
            </a:r>
            <a:r>
              <a:rPr lang="ja-JP" altLang="en-US" sz="2000" dirty="0" smtClean="0">
                <a:latin typeface="Times New Roman" panose="02020603050405020304" pitchFamily="18" charset="0"/>
                <a:ea typeface="ＭＳ Ｐゴシック" panose="020B0600070205080204" pitchFamily="50" charset="-128"/>
              </a:rPr>
              <a:t>格差</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2" name="角丸四角形 11"/>
          <p:cNvSpPr/>
          <p:nvPr/>
        </p:nvSpPr>
        <p:spPr>
          <a:xfrm>
            <a:off x="6938739" y="3068960"/>
            <a:ext cx="1728192" cy="797079"/>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限られた</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救援物資</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3" name="角丸四角形 12"/>
          <p:cNvSpPr/>
          <p:nvPr/>
        </p:nvSpPr>
        <p:spPr>
          <a:xfrm>
            <a:off x="6938739" y="5080193"/>
            <a:ext cx="1728192" cy="797079"/>
          </a:xfrm>
          <a:prstGeom prst="roundRect">
            <a:avLst/>
          </a:prstGeo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救援物資</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供給の停滞</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7" name="山形 16"/>
          <p:cNvSpPr/>
          <p:nvPr/>
        </p:nvSpPr>
        <p:spPr>
          <a:xfrm>
            <a:off x="6290667" y="3251475"/>
            <a:ext cx="432048" cy="432048"/>
          </a:xfrm>
          <a:prstGeom prst="chevron">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chemeClr val="tx1"/>
              </a:solidFill>
            </a:endParaRPr>
          </a:p>
        </p:txBody>
      </p:sp>
      <p:sp>
        <p:nvSpPr>
          <p:cNvPr id="18" name="山形 17"/>
          <p:cNvSpPr/>
          <p:nvPr/>
        </p:nvSpPr>
        <p:spPr>
          <a:xfrm>
            <a:off x="6290667" y="4257091"/>
            <a:ext cx="432048" cy="432048"/>
          </a:xfrm>
          <a:prstGeom prst="chevron">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chemeClr val="tx1"/>
              </a:solidFill>
            </a:endParaRPr>
          </a:p>
        </p:txBody>
      </p:sp>
      <p:sp>
        <p:nvSpPr>
          <p:cNvPr id="19" name="山形 18"/>
          <p:cNvSpPr/>
          <p:nvPr/>
        </p:nvSpPr>
        <p:spPr>
          <a:xfrm>
            <a:off x="6290667" y="5262708"/>
            <a:ext cx="432048" cy="432048"/>
          </a:xfrm>
          <a:prstGeom prst="chevr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solidFill>
                <a:schemeClr val="tx1"/>
              </a:solidFill>
            </a:endParaRPr>
          </a:p>
        </p:txBody>
      </p:sp>
      <p:sp>
        <p:nvSpPr>
          <p:cNvPr id="20" name="正方形/長方形 19"/>
          <p:cNvSpPr/>
          <p:nvPr/>
        </p:nvSpPr>
        <p:spPr>
          <a:xfrm>
            <a:off x="539552" y="6189287"/>
            <a:ext cx="6696744" cy="24953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dirty="0" smtClean="0">
                <a:latin typeface="Times New Roman" panose="02020603050405020304" pitchFamily="18" charset="0"/>
                <a:ea typeface="ＭＳ Ｐゴシック" panose="020B0600070205080204" pitchFamily="50" charset="-128"/>
              </a:rPr>
              <a:t> 参考　西日本新聞：「御船町の避難所状況」（</a:t>
            </a:r>
            <a:r>
              <a:rPr lang="en-US" altLang="ja-JP" sz="1050" dirty="0" smtClean="0">
                <a:latin typeface="Times New Roman" panose="02020603050405020304" pitchFamily="18" charset="0"/>
                <a:ea typeface="ＭＳ Ｐゴシック" panose="020B0600070205080204" pitchFamily="50" charset="-128"/>
              </a:rPr>
              <a:t>2016/4/19</a:t>
            </a:r>
            <a:r>
              <a:rPr lang="ja-JP" altLang="en-US" sz="1050" dirty="0" smtClean="0">
                <a:latin typeface="Times New Roman" panose="02020603050405020304" pitchFamily="18" charset="0"/>
                <a:ea typeface="ＭＳ Ｐゴシック" panose="020B0600070205080204" pitchFamily="50" charset="-128"/>
              </a:rPr>
              <a:t>），</a:t>
            </a:r>
            <a:endParaRPr lang="en-US" altLang="ja-JP" sz="1050" dirty="0" smtClean="0">
              <a:latin typeface="Times New Roman" panose="02020603050405020304" pitchFamily="18" charset="0"/>
              <a:ea typeface="ＭＳ Ｐゴシック" panose="020B0600070205080204" pitchFamily="50" charset="-128"/>
            </a:endParaRPr>
          </a:p>
          <a:p>
            <a:r>
              <a:rPr lang="ja-JP" altLang="en-US" sz="1050" dirty="0">
                <a:latin typeface="Times New Roman" panose="02020603050405020304" pitchFamily="18" charset="0"/>
                <a:ea typeface="ＭＳ Ｐゴシック" panose="020B0600070205080204" pitchFamily="50" charset="-128"/>
              </a:rPr>
              <a:t>　</a:t>
            </a:r>
            <a:r>
              <a:rPr lang="ja-JP" altLang="en-US" sz="1050" dirty="0" smtClean="0">
                <a:latin typeface="Times New Roman" panose="02020603050405020304" pitchFamily="18" charset="0"/>
                <a:ea typeface="ＭＳ Ｐゴシック" panose="020B0600070205080204" pitchFamily="50" charset="-128"/>
              </a:rPr>
              <a:t>　　　 毎日新聞：「熊本地震　支援、避難所で差　周辺部は食糧供給なし　中心部は医療班が常駐」（</a:t>
            </a:r>
            <a:r>
              <a:rPr lang="en-US" altLang="ja-JP" sz="1050" dirty="0" smtClean="0">
                <a:latin typeface="Times New Roman" panose="02020603050405020304" pitchFamily="18" charset="0"/>
                <a:ea typeface="ＭＳ Ｐゴシック" panose="020B0600070205080204" pitchFamily="50" charset="-128"/>
              </a:rPr>
              <a:t>2016/4/22</a:t>
            </a:r>
            <a:r>
              <a:rPr lang="ja-JP" altLang="en-US" sz="1050" dirty="0" smtClean="0">
                <a:latin typeface="Times New Roman" panose="02020603050405020304" pitchFamily="18" charset="0"/>
                <a:ea typeface="ＭＳ Ｐゴシック" panose="020B0600070205080204" pitchFamily="50" charset="-128"/>
              </a:rPr>
              <a:t>）</a:t>
            </a:r>
            <a:endParaRPr kumimoji="1" lang="ja-JP" altLang="en-US" sz="105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91689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p:stCondLst>
                              <p:cond delay="500"/>
                            </p:stCondLst>
                            <p:childTnLst>
                              <p:par>
                                <p:cTn id="46" presetID="10" presetClass="entr" presetSubtype="0" fill="hold" grpId="0" nodeType="afterEffect">
                                  <p:stCondLst>
                                    <p:cond delay="100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100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par>
                          <p:cTn id="52" fill="hold">
                            <p:stCondLst>
                              <p:cond delay="2000"/>
                            </p:stCondLst>
                            <p:childTnLst>
                              <p:par>
                                <p:cTn id="53" presetID="10" presetClass="entr"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100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animBg="1"/>
      <p:bldP spid="9" grpId="0" animBg="1"/>
      <p:bldP spid="10" grpId="0" animBg="1"/>
      <p:bldP spid="11" grpId="0" animBg="1"/>
      <p:bldP spid="12" grpId="0" animBg="1"/>
      <p:bldP spid="13" grpId="0" animBg="1"/>
      <p:bldP spid="17" grpId="0" animBg="1"/>
      <p:bldP spid="18" grpId="0" animBg="1"/>
      <p:bldP spid="19"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4" name="正方形/長方形 3"/>
          <p:cNvSpPr/>
          <p:nvPr/>
        </p:nvSpPr>
        <p:spPr>
          <a:xfrm>
            <a:off x="755576" y="908720"/>
            <a:ext cx="7206133" cy="499065"/>
          </a:xfrm>
          <a:prstGeom prst="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2011</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smtClean="0">
                <a:latin typeface="Times New Roman" panose="02020603050405020304" pitchFamily="18" charset="0"/>
                <a:ea typeface="ＭＳ Ｐゴシック" panose="020B0600070205080204" pitchFamily="50" charset="-128"/>
              </a:rPr>
              <a:t>3</a:t>
            </a:r>
            <a:r>
              <a:rPr lang="ja-JP" altLang="en-US" sz="2400" dirty="0" smtClean="0">
                <a:latin typeface="Times New Roman" panose="02020603050405020304" pitchFamily="18" charset="0"/>
                <a:ea typeface="ＭＳ Ｐゴシック" panose="020B0600070205080204" pitchFamily="50" charset="-128"/>
              </a:rPr>
              <a:t>月　</a:t>
            </a:r>
            <a:r>
              <a:rPr lang="ja-JP" altLang="en-US" sz="2400" dirty="0" smtClean="0">
                <a:solidFill>
                  <a:srgbClr val="FF0000"/>
                </a:solidFill>
                <a:latin typeface="Times New Roman" panose="02020603050405020304" pitchFamily="18" charset="0"/>
                <a:ea typeface="ＭＳ Ｐゴシック" panose="020B0600070205080204" pitchFamily="50" charset="-128"/>
              </a:rPr>
              <a:t>東日本大震災</a:t>
            </a:r>
            <a:r>
              <a:rPr lang="ja-JP" altLang="en-US" sz="2400" dirty="0" smtClean="0">
                <a:latin typeface="Times New Roman" panose="02020603050405020304" pitchFamily="18" charset="0"/>
                <a:ea typeface="ＭＳ Ｐゴシック" panose="020B0600070205080204" pitchFamily="50" charset="-128"/>
              </a:rPr>
              <a:t>　発生</a:t>
            </a:r>
            <a:endParaRPr kumimoji="1" lang="ja-JP" altLang="en-US" sz="2400" dirty="0">
              <a:latin typeface="Times New Roman" panose="02020603050405020304" pitchFamily="18" charset="0"/>
              <a:ea typeface="ＭＳ Ｐゴシック" panose="020B0600070205080204" pitchFamily="50" charset="-128"/>
            </a:endParaRPr>
          </a:p>
        </p:txBody>
      </p:sp>
      <p:sp>
        <p:nvSpPr>
          <p:cNvPr id="5" name="正方形/長方形 4"/>
          <p:cNvSpPr/>
          <p:nvPr/>
        </p:nvSpPr>
        <p:spPr>
          <a:xfrm>
            <a:off x="755576" y="1561783"/>
            <a:ext cx="7206133" cy="499065"/>
          </a:xfrm>
          <a:prstGeom prst="rect">
            <a:avLst/>
          </a:prstGeom>
          <a:solidFill>
            <a:srgbClr val="FFFF99"/>
          </a:solidFill>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latin typeface="Times New Roman" panose="02020603050405020304" pitchFamily="18" charset="0"/>
                <a:ea typeface="ＭＳ Ｐゴシック" panose="020B0600070205080204" pitchFamily="50" charset="-128"/>
              </a:rPr>
              <a:t> </a:t>
            </a:r>
            <a:r>
              <a:rPr lang="en-US" altLang="ja-JP" sz="2400" dirty="0" smtClean="0">
                <a:latin typeface="Times New Roman" panose="02020603050405020304" pitchFamily="18" charset="0"/>
                <a:ea typeface="ＭＳ Ｐゴシック" panose="020B0600070205080204" pitchFamily="50" charset="-128"/>
              </a:rPr>
              <a:t>2016</a:t>
            </a:r>
            <a:r>
              <a:rPr lang="ja-JP" altLang="en-US" sz="2400" dirty="0" smtClean="0">
                <a:latin typeface="Times New Roman" panose="02020603050405020304" pitchFamily="18" charset="0"/>
                <a:ea typeface="ＭＳ Ｐゴシック" panose="020B0600070205080204" pitchFamily="50" charset="-128"/>
              </a:rPr>
              <a:t>年</a:t>
            </a:r>
            <a:r>
              <a:rPr lang="en-US" altLang="ja-JP" sz="2400" dirty="0">
                <a:latin typeface="Times New Roman" panose="02020603050405020304" pitchFamily="18" charset="0"/>
                <a:ea typeface="ＭＳ Ｐゴシック" panose="020B0600070205080204" pitchFamily="50" charset="-128"/>
              </a:rPr>
              <a:t>4</a:t>
            </a:r>
            <a:r>
              <a:rPr lang="ja-JP" altLang="en-US" sz="2400" dirty="0" smtClean="0">
                <a:latin typeface="Times New Roman" panose="02020603050405020304" pitchFamily="18" charset="0"/>
                <a:ea typeface="ＭＳ Ｐゴシック" panose="020B0600070205080204" pitchFamily="50" charset="-128"/>
              </a:rPr>
              <a:t>月　</a:t>
            </a:r>
            <a:r>
              <a:rPr lang="ja-JP" altLang="en-US" sz="2400" dirty="0" smtClean="0">
                <a:solidFill>
                  <a:srgbClr val="FF0000"/>
                </a:solidFill>
                <a:latin typeface="Times New Roman" panose="02020603050405020304" pitchFamily="18" charset="0"/>
                <a:ea typeface="ＭＳ Ｐゴシック" panose="020B0600070205080204" pitchFamily="50" charset="-128"/>
              </a:rPr>
              <a:t>平成</a:t>
            </a:r>
            <a:r>
              <a:rPr lang="en-US" altLang="ja-JP" sz="2400" dirty="0" smtClean="0">
                <a:solidFill>
                  <a:srgbClr val="FF0000"/>
                </a:solidFill>
                <a:latin typeface="Times New Roman" panose="02020603050405020304" pitchFamily="18" charset="0"/>
                <a:ea typeface="ＭＳ Ｐゴシック" panose="020B0600070205080204" pitchFamily="50" charset="-128"/>
              </a:rPr>
              <a:t>28</a:t>
            </a:r>
            <a:r>
              <a:rPr lang="ja-JP" altLang="en-US" sz="2400" dirty="0" smtClean="0">
                <a:solidFill>
                  <a:srgbClr val="FF0000"/>
                </a:solidFill>
                <a:latin typeface="Times New Roman" panose="02020603050405020304" pitchFamily="18" charset="0"/>
                <a:ea typeface="ＭＳ Ｐゴシック" panose="020B0600070205080204" pitchFamily="50" charset="-128"/>
              </a:rPr>
              <a:t>年（</a:t>
            </a:r>
            <a:r>
              <a:rPr lang="en-US" altLang="ja-JP" sz="2400" dirty="0" smtClean="0">
                <a:solidFill>
                  <a:srgbClr val="FF0000"/>
                </a:solidFill>
                <a:latin typeface="Times New Roman" panose="02020603050405020304" pitchFamily="18" charset="0"/>
                <a:ea typeface="ＭＳ Ｐゴシック" panose="020B0600070205080204" pitchFamily="50" charset="-128"/>
              </a:rPr>
              <a:t>2016</a:t>
            </a:r>
            <a:r>
              <a:rPr lang="ja-JP" altLang="en-US" sz="2400" dirty="0" smtClean="0">
                <a:solidFill>
                  <a:srgbClr val="FF0000"/>
                </a:solidFill>
                <a:latin typeface="Times New Roman" panose="02020603050405020304" pitchFamily="18" charset="0"/>
                <a:ea typeface="ＭＳ Ｐゴシック" panose="020B0600070205080204" pitchFamily="50" charset="-128"/>
              </a:rPr>
              <a:t>年）熊本地震</a:t>
            </a:r>
            <a:r>
              <a:rPr lang="ja-JP" altLang="en-US" sz="2400" dirty="0" smtClean="0">
                <a:latin typeface="Times New Roman" panose="02020603050405020304" pitchFamily="18" charset="0"/>
                <a:ea typeface="ＭＳ Ｐゴシック" panose="020B0600070205080204" pitchFamily="50" charset="-128"/>
              </a:rPr>
              <a:t>　発生</a:t>
            </a:r>
            <a:endParaRPr kumimoji="1" lang="ja-JP" altLang="en-US" sz="2400" dirty="0">
              <a:latin typeface="Times New Roman" panose="02020603050405020304" pitchFamily="18" charset="0"/>
              <a:ea typeface="ＭＳ Ｐゴシック" panose="020B0600070205080204" pitchFamily="50" charset="-128"/>
            </a:endParaRPr>
          </a:p>
        </p:txBody>
      </p:sp>
      <p:sp>
        <p:nvSpPr>
          <p:cNvPr id="6" name="下矢印 5"/>
          <p:cNvSpPr/>
          <p:nvPr/>
        </p:nvSpPr>
        <p:spPr>
          <a:xfrm>
            <a:off x="2546251" y="2070373"/>
            <a:ext cx="1440160" cy="840271"/>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正方形/長方形 6"/>
          <p:cNvSpPr/>
          <p:nvPr/>
        </p:nvSpPr>
        <p:spPr>
          <a:xfrm>
            <a:off x="3995936" y="2276872"/>
            <a:ext cx="4165414" cy="49906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dirty="0" smtClean="0">
                <a:latin typeface="Times New Roman" panose="02020603050405020304" pitchFamily="18" charset="0"/>
                <a:ea typeface="ＭＳ Ｐゴシック" panose="020B0600070205080204" pitchFamily="50" charset="-128"/>
              </a:rPr>
              <a:t>救援物資の供給において</a:t>
            </a:r>
            <a:r>
              <a:rPr kumimoji="1" lang="ja-JP" altLang="en-US" sz="2000" dirty="0" err="1" smtClean="0">
                <a:latin typeface="Times New Roman" panose="02020603050405020304" pitchFamily="18" charset="0"/>
                <a:ea typeface="ＭＳ Ｐゴシック" panose="020B0600070205080204" pitchFamily="50" charset="-128"/>
              </a:rPr>
              <a:t>．．．</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1" name="角丸四角形 10"/>
          <p:cNvSpPr/>
          <p:nvPr/>
        </p:nvSpPr>
        <p:spPr>
          <a:xfrm>
            <a:off x="6938739" y="4002568"/>
            <a:ext cx="1728192" cy="797079"/>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000" dirty="0" smtClean="0">
                <a:latin typeface="Times New Roman" panose="02020603050405020304" pitchFamily="18" charset="0"/>
                <a:ea typeface="ＭＳ Ｐゴシック" panose="020B0600070205080204" pitchFamily="50" charset="-128"/>
              </a:rPr>
              <a:t>避難所ごと</a:t>
            </a:r>
            <a:endParaRPr lang="en-US" altLang="ja-JP" sz="2000" dirty="0" smtClean="0">
              <a:latin typeface="Times New Roman" panose="02020603050405020304" pitchFamily="18" charset="0"/>
              <a:ea typeface="ＭＳ Ｐゴシック" panose="020B0600070205080204" pitchFamily="50" charset="-128"/>
            </a:endParaRPr>
          </a:p>
          <a:p>
            <a:pPr algn="ctr"/>
            <a:r>
              <a:rPr lang="ja-JP" altLang="en-US" sz="2000" dirty="0">
                <a:latin typeface="Times New Roman" panose="02020603050405020304" pitchFamily="18" charset="0"/>
                <a:ea typeface="ＭＳ Ｐゴシック" panose="020B0600070205080204" pitchFamily="50" charset="-128"/>
              </a:rPr>
              <a:t>に</a:t>
            </a:r>
            <a:r>
              <a:rPr lang="ja-JP" altLang="en-US" sz="2000" dirty="0" smtClean="0">
                <a:latin typeface="Times New Roman" panose="02020603050405020304" pitchFamily="18" charset="0"/>
                <a:ea typeface="ＭＳ Ｐゴシック" panose="020B0600070205080204" pitchFamily="50" charset="-128"/>
              </a:rPr>
              <a:t>格差</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2" name="角丸四角形 11"/>
          <p:cNvSpPr/>
          <p:nvPr/>
        </p:nvSpPr>
        <p:spPr>
          <a:xfrm>
            <a:off x="6938739" y="2996952"/>
            <a:ext cx="1728192" cy="797079"/>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限られた</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救援物資</a:t>
            </a:r>
            <a:endParaRPr kumimoji="1" lang="ja-JP" altLang="en-US" sz="2000" dirty="0">
              <a:latin typeface="Times New Roman" panose="02020603050405020304" pitchFamily="18" charset="0"/>
              <a:ea typeface="ＭＳ Ｐゴシック" panose="020B0600070205080204" pitchFamily="50" charset="-128"/>
            </a:endParaRPr>
          </a:p>
        </p:txBody>
      </p:sp>
      <p:sp>
        <p:nvSpPr>
          <p:cNvPr id="13" name="角丸四角形 12"/>
          <p:cNvSpPr/>
          <p:nvPr/>
        </p:nvSpPr>
        <p:spPr>
          <a:xfrm>
            <a:off x="6938739" y="5008185"/>
            <a:ext cx="1728192" cy="797079"/>
          </a:xfrm>
          <a:prstGeom prst="roundRect">
            <a:avLst/>
          </a:prstGeo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2000" dirty="0" smtClean="0">
                <a:latin typeface="Times New Roman" panose="02020603050405020304" pitchFamily="18" charset="0"/>
                <a:ea typeface="ＭＳ Ｐゴシック" panose="020B0600070205080204" pitchFamily="50" charset="-128"/>
              </a:rPr>
              <a:t>救援物資</a:t>
            </a:r>
            <a:endParaRPr kumimoji="1" lang="en-US" altLang="ja-JP" sz="2000" dirty="0" smtClean="0">
              <a:latin typeface="Times New Roman" panose="02020603050405020304" pitchFamily="18" charset="0"/>
              <a:ea typeface="ＭＳ Ｐゴシック" panose="020B0600070205080204" pitchFamily="50" charset="-128"/>
            </a:endParaRPr>
          </a:p>
          <a:p>
            <a:pPr algn="ctr"/>
            <a:r>
              <a:rPr kumimoji="1" lang="ja-JP" altLang="en-US" sz="2000" dirty="0" smtClean="0">
                <a:latin typeface="Times New Roman" panose="02020603050405020304" pitchFamily="18" charset="0"/>
                <a:ea typeface="ＭＳ Ｐゴシック" panose="020B0600070205080204" pitchFamily="50" charset="-128"/>
              </a:rPr>
              <a:t>供給の停滞</a:t>
            </a:r>
            <a:endParaRPr kumimoji="1" lang="ja-JP" altLang="en-US" sz="2000" dirty="0">
              <a:latin typeface="Times New Roman" panose="02020603050405020304" pitchFamily="18" charset="0"/>
              <a:ea typeface="ＭＳ Ｐゴシック" panose="020B0600070205080204" pitchFamily="50" charset="-128"/>
            </a:endParaRPr>
          </a:p>
        </p:txBody>
      </p:sp>
      <p:sp>
        <p:nvSpPr>
          <p:cNvPr id="21" name="正方形/長方形 20"/>
          <p:cNvSpPr/>
          <p:nvPr/>
        </p:nvSpPr>
        <p:spPr>
          <a:xfrm>
            <a:off x="971600" y="3933055"/>
            <a:ext cx="5472608" cy="93610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Times New Roman" panose="02020603050405020304" pitchFamily="18" charset="0"/>
                <a:ea typeface="ＭＳ Ｐゴシック" panose="020B0600070205080204" pitchFamily="50" charset="-128"/>
              </a:rPr>
              <a:t>人道支援ロジスティクスの重要性</a:t>
            </a:r>
            <a:endParaRPr kumimoji="1" lang="ja-JP" altLang="en-US" sz="2400"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43106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theme/theme1.xml><?xml version="1.0" encoding="utf-8"?>
<a:theme xmlns:a="http://schemas.openxmlformats.org/drawingml/2006/main" name="Office テーマ">
  <a:themeElements>
    <a:clrScheme name="ユーザー定義 25">
      <a:dk1>
        <a:sysClr val="windowText" lastClr="000000"/>
      </a:dk1>
      <a:lt1>
        <a:sysClr val="window" lastClr="FFFFFF"/>
      </a:lt1>
      <a:dk2>
        <a:srgbClr val="FE1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0</TotalTime>
  <Words>2323</Words>
  <Application>Microsoft Office PowerPoint</Application>
  <PresentationFormat>画面に合わせる (4:3)</PresentationFormat>
  <Paragraphs>372</Paragraphs>
  <Slides>30</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30</vt:i4>
      </vt:variant>
    </vt:vector>
  </HeadingPairs>
  <TitlesOfParts>
    <vt:vector size="33" baseType="lpstr">
      <vt:lpstr>Office テーマ</vt:lpstr>
      <vt:lpstr>ワークシート</vt:lpstr>
      <vt:lpstr>数式</vt:lpstr>
      <vt:lpstr>　 人道支援ロジスティクスの   　多目的評価に関する研究</vt:lpstr>
      <vt:lpstr>研究背景</vt:lpstr>
      <vt:lpstr>研究背景</vt:lpstr>
      <vt:lpstr>研究背景</vt:lpstr>
      <vt:lpstr>研究背景</vt:lpstr>
      <vt:lpstr>研究背景</vt:lpstr>
      <vt:lpstr>研究背景</vt:lpstr>
      <vt:lpstr>研究背景</vt:lpstr>
      <vt:lpstr>研究背景</vt:lpstr>
      <vt:lpstr>関連研究</vt:lpstr>
      <vt:lpstr>関連研究</vt:lpstr>
      <vt:lpstr>関連研究</vt:lpstr>
      <vt:lpstr>研究目的</vt:lpstr>
      <vt:lpstr>研究目的</vt:lpstr>
      <vt:lpstr>三つの評価指標における考え方</vt:lpstr>
      <vt:lpstr>有効性の定義</vt:lpstr>
      <vt:lpstr>ロジスティクス・モデル</vt:lpstr>
      <vt:lpstr>2次集積所と避難所の関係</vt:lpstr>
      <vt:lpstr>モデル</vt:lpstr>
      <vt:lpstr>評価指標　有効性</vt:lpstr>
      <vt:lpstr>評価指標　効率性，平等性</vt:lpstr>
      <vt:lpstr>ケーススタディ</vt:lpstr>
      <vt:lpstr>パラメータの設定</vt:lpstr>
      <vt:lpstr>数値実験</vt:lpstr>
      <vt:lpstr>数値実験</vt:lpstr>
      <vt:lpstr>多目的評価</vt:lpstr>
      <vt:lpstr>多目的評価</vt:lpstr>
      <vt:lpstr>多目的評価　数値実験</vt:lpstr>
      <vt:lpstr>結論</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2012-07-04T06:35:29Z</dcterms:created>
  <dcterms:modified xsi:type="dcterms:W3CDTF">2016-05-24T01:59:01Z</dcterms:modified>
</cp:coreProperties>
</file>